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26" r:id="rId4"/>
    <p:sldMasterId id="2147483738" r:id="rId5"/>
    <p:sldMasterId id="2147483750" r:id="rId6"/>
    <p:sldMasterId id="2147483871" r:id="rId7"/>
  </p:sldMasterIdLst>
  <p:notesMasterIdLst>
    <p:notesMasterId r:id="rId67"/>
  </p:notesMasterIdLst>
  <p:handoutMasterIdLst>
    <p:handoutMasterId r:id="rId68"/>
  </p:handoutMasterIdLst>
  <p:sldIdLst>
    <p:sldId id="340" r:id="rId8"/>
    <p:sldId id="385" r:id="rId9"/>
    <p:sldId id="386" r:id="rId10"/>
    <p:sldId id="399" r:id="rId11"/>
    <p:sldId id="400" r:id="rId12"/>
    <p:sldId id="404" r:id="rId13"/>
    <p:sldId id="441" r:id="rId14"/>
    <p:sldId id="406" r:id="rId15"/>
    <p:sldId id="408" r:id="rId16"/>
    <p:sldId id="410" r:id="rId17"/>
    <p:sldId id="412" r:id="rId18"/>
    <p:sldId id="433" r:id="rId19"/>
    <p:sldId id="436" r:id="rId20"/>
    <p:sldId id="439" r:id="rId21"/>
    <p:sldId id="442" r:id="rId22"/>
    <p:sldId id="444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64" r:id="rId41"/>
    <p:sldId id="465" r:id="rId42"/>
    <p:sldId id="466" r:id="rId43"/>
    <p:sldId id="467" r:id="rId44"/>
    <p:sldId id="468" r:id="rId45"/>
    <p:sldId id="469" r:id="rId46"/>
    <p:sldId id="471" r:id="rId47"/>
    <p:sldId id="470" r:id="rId48"/>
    <p:sldId id="472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A18"/>
    <a:srgbClr val="FC6D45"/>
    <a:srgbClr val="FC805D"/>
    <a:srgbClr val="F2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93" autoAdjust="0"/>
    <p:restoredTop sz="94533" autoAdjust="0"/>
  </p:normalViewPr>
  <p:slideViewPr>
    <p:cSldViewPr snapToGrid="0">
      <p:cViewPr varScale="1">
        <p:scale>
          <a:sx n="110" d="100"/>
          <a:sy n="110" d="100"/>
        </p:scale>
        <p:origin x="142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43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860A5-41A2-4C57-AD70-0A4E2A668C34}" type="datetimeFigureOut">
              <a:rPr lang="zh-CN" altLang="en-US" smtClean="0"/>
              <a:t>2017-04-25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ABB0C-EDE3-4A91-BF75-871B1A7A8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837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00:55:13.0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9406 1447 3072,'0'15'1120,"0"-15"-576,0 16-704,0-16 128,0 15 0,0 0 64,0-15-1280,0 0-512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01:01:19.7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11453 9498 4352,'0'0'1664,"0"0"-896,0 0-2720,0 0-608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B1AA-EE1E-4817-9997-AD9BDEBB4191}" type="datetimeFigureOut">
              <a:rPr lang="zh-CN" altLang="en-US" smtClean="0"/>
              <a:t>2017-04-25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A3712-69C7-47DC-B581-3E1490B93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028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06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3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483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483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69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0392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561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0585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7242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1182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1009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8064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239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95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8801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8471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146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75446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2935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472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4624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0370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2969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523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06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14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6653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2560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6481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40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9542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499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857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2566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5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2104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5607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3366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8644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1664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483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483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901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750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91778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97700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89701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881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8149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59912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71082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08464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52099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3375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91757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78186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01110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67889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946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3142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1852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12953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34304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9251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87749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95853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3095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1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hangingPunct="1">
              <a:defRPr/>
            </a:pPr>
            <a:endParaRPr lang="en-US" sz="1800"/>
          </a:p>
        </p:txBody>
      </p:sp>
      <p:grpSp>
        <p:nvGrpSpPr>
          <p:cNvPr id="5" name="组合 10"/>
          <p:cNvGrpSpPr>
            <a:grpSpLocks/>
          </p:cNvGrpSpPr>
          <p:nvPr/>
        </p:nvGrpSpPr>
        <p:grpSpPr bwMode="auto">
          <a:xfrm>
            <a:off x="468314" y="333375"/>
            <a:ext cx="2016125" cy="431800"/>
            <a:chOff x="467544" y="332704"/>
            <a:chExt cx="2016224" cy="432000"/>
          </a:xfrm>
        </p:grpSpPr>
        <p:pic>
          <p:nvPicPr>
            <p:cNvPr id="6" name="图片 11" descr="nenu3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32704"/>
              <a:ext cx="531975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23" descr="nenu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702" y="404704"/>
              <a:ext cx="1406066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13"/>
          <p:cNvGrpSpPr>
            <a:grpSpLocks/>
          </p:cNvGrpSpPr>
          <p:nvPr/>
        </p:nvGrpSpPr>
        <p:grpSpPr bwMode="auto">
          <a:xfrm>
            <a:off x="171451" y="920750"/>
            <a:ext cx="8721725" cy="707886"/>
            <a:chOff x="171712" y="-171400"/>
            <a:chExt cx="8720768" cy="707747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51078" y="188892"/>
              <a:ext cx="86414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171712" y="-171400"/>
              <a:ext cx="897904" cy="707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>
                  <a:solidFill>
                    <a:srgbClr val="7F7F7F"/>
                  </a:solidFill>
                </a:rPr>
                <a:t>.....</a:t>
              </a:r>
              <a:endParaRPr lang="zh-CN" altLang="en-US" sz="4000">
                <a:solidFill>
                  <a:srgbClr val="7F7F7F"/>
                </a:solidFill>
              </a:endParaRPr>
            </a:p>
          </p:txBody>
        </p:sp>
      </p:grpSp>
      <p:grpSp>
        <p:nvGrpSpPr>
          <p:cNvPr id="13" name="组合 18"/>
          <p:cNvGrpSpPr>
            <a:grpSpLocks/>
          </p:cNvGrpSpPr>
          <p:nvPr/>
        </p:nvGrpSpPr>
        <p:grpSpPr bwMode="auto">
          <a:xfrm>
            <a:off x="0" y="1268413"/>
            <a:ext cx="9251950" cy="2978150"/>
            <a:chOff x="0" y="1268760"/>
            <a:chExt cx="9252480" cy="2978150"/>
          </a:xfrm>
        </p:grpSpPr>
        <p:pic>
          <p:nvPicPr>
            <p:cNvPr id="14" name="图片 19" descr="Untitled-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68760"/>
              <a:ext cx="9144000" cy="297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251520" y="1268760"/>
              <a:ext cx="1440160" cy="720080"/>
              <a:chOff x="251520" y="1268760"/>
              <a:chExt cx="1440160" cy="72008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971605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50839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16" name="组合 22"/>
            <p:cNvGrpSpPr>
              <a:grpSpLocks/>
            </p:cNvGrpSpPr>
            <p:nvPr/>
          </p:nvGrpSpPr>
          <p:grpSpPr bwMode="auto">
            <a:xfrm>
              <a:off x="2411760" y="1268760"/>
              <a:ext cx="1440160" cy="720080"/>
              <a:chOff x="251520" y="1268760"/>
              <a:chExt cx="1440160" cy="720080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972077" y="1268760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251311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18" name="组合 23"/>
            <p:cNvGrpSpPr>
              <a:grpSpLocks/>
            </p:cNvGrpSpPr>
            <p:nvPr/>
          </p:nvGrpSpPr>
          <p:grpSpPr bwMode="auto">
            <a:xfrm>
              <a:off x="4572000" y="1268760"/>
              <a:ext cx="1440160" cy="720080"/>
              <a:chOff x="251520" y="1268760"/>
              <a:chExt cx="1440160" cy="720080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972548" y="1268760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51782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19" name="组合 24"/>
            <p:cNvGrpSpPr>
              <a:grpSpLocks/>
            </p:cNvGrpSpPr>
            <p:nvPr/>
          </p:nvGrpSpPr>
          <p:grpSpPr bwMode="auto">
            <a:xfrm>
              <a:off x="6732240" y="1268760"/>
              <a:ext cx="1440160" cy="720080"/>
              <a:chOff x="251520" y="1268760"/>
              <a:chExt cx="1440160" cy="72008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973020" y="1268760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252254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8892097" y="1268760"/>
              <a:ext cx="25242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250839" y="1989485"/>
              <a:ext cx="720766" cy="719137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1989485"/>
              <a:ext cx="250839" cy="71913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grpSp>
          <p:nvGrpSpPr>
            <p:cNvPr id="23" name="组合 28"/>
            <p:cNvGrpSpPr>
              <a:grpSpLocks/>
            </p:cNvGrpSpPr>
            <p:nvPr/>
          </p:nvGrpSpPr>
          <p:grpSpPr bwMode="auto">
            <a:xfrm>
              <a:off x="1691680" y="1988840"/>
              <a:ext cx="1440160" cy="720080"/>
              <a:chOff x="251520" y="1268760"/>
              <a:chExt cx="1440160" cy="72008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972978" y="1269405"/>
                <a:ext cx="719179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252212" y="1269405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24" name="组合 30"/>
            <p:cNvGrpSpPr>
              <a:grpSpLocks/>
            </p:cNvGrpSpPr>
            <p:nvPr/>
          </p:nvGrpSpPr>
          <p:grpSpPr bwMode="auto">
            <a:xfrm>
              <a:off x="3923928" y="1988840"/>
              <a:ext cx="1440160" cy="720080"/>
              <a:chOff x="251520" y="1268760"/>
              <a:chExt cx="1440160" cy="720080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972883" y="1269405"/>
                <a:ext cx="719179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252117" y="1269405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25" name="组合 31"/>
            <p:cNvGrpSpPr>
              <a:grpSpLocks/>
            </p:cNvGrpSpPr>
            <p:nvPr/>
          </p:nvGrpSpPr>
          <p:grpSpPr bwMode="auto">
            <a:xfrm>
              <a:off x="6012160" y="1988840"/>
              <a:ext cx="1440160" cy="720080"/>
              <a:chOff x="251520" y="1268760"/>
              <a:chExt cx="1440160" cy="72008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972333" y="1269405"/>
                <a:ext cx="719178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51567" y="1269405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8892097" y="1989485"/>
              <a:ext cx="252426" cy="719137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172918" y="1989485"/>
              <a:ext cx="719179" cy="71913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0" y="2708622"/>
              <a:ext cx="250839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grpSp>
          <p:nvGrpSpPr>
            <p:cNvPr id="29" name="组合 35"/>
            <p:cNvGrpSpPr>
              <a:grpSpLocks/>
            </p:cNvGrpSpPr>
            <p:nvPr/>
          </p:nvGrpSpPr>
          <p:grpSpPr bwMode="auto">
            <a:xfrm>
              <a:off x="971600" y="2708920"/>
              <a:ext cx="1440160" cy="720080"/>
              <a:chOff x="251520" y="1268760"/>
              <a:chExt cx="1440160" cy="72008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972292" y="1268462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251526" y="1268462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30" name="组合 36"/>
            <p:cNvGrpSpPr>
              <a:grpSpLocks/>
            </p:cNvGrpSpPr>
            <p:nvPr/>
          </p:nvGrpSpPr>
          <p:grpSpPr bwMode="auto">
            <a:xfrm>
              <a:off x="3131840" y="2708920"/>
              <a:ext cx="1440160" cy="720080"/>
              <a:chOff x="251520" y="1268760"/>
              <a:chExt cx="1440160" cy="72008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972763" y="1268462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51997" y="1268462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31" name="组合 37"/>
            <p:cNvGrpSpPr>
              <a:grpSpLocks/>
            </p:cNvGrpSpPr>
            <p:nvPr/>
          </p:nvGrpSpPr>
          <p:grpSpPr bwMode="auto">
            <a:xfrm>
              <a:off x="5292080" y="2708920"/>
              <a:ext cx="1440160" cy="720080"/>
              <a:chOff x="251520" y="1268760"/>
              <a:chExt cx="1440160" cy="72008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971647" y="1268462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250881" y="1268462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32" name="组合 38"/>
            <p:cNvGrpSpPr>
              <a:grpSpLocks/>
            </p:cNvGrpSpPr>
            <p:nvPr/>
          </p:nvGrpSpPr>
          <p:grpSpPr bwMode="auto">
            <a:xfrm>
              <a:off x="7452320" y="2708920"/>
              <a:ext cx="1440160" cy="720080"/>
              <a:chOff x="251520" y="1268760"/>
              <a:chExt cx="1440160" cy="720080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972118" y="1268462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51352" y="1268462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33" name="组合 39"/>
            <p:cNvGrpSpPr>
              <a:grpSpLocks/>
            </p:cNvGrpSpPr>
            <p:nvPr/>
          </p:nvGrpSpPr>
          <p:grpSpPr bwMode="auto">
            <a:xfrm>
              <a:off x="251520" y="3429000"/>
              <a:ext cx="1440160" cy="720080"/>
              <a:chOff x="251520" y="1268760"/>
              <a:chExt cx="1440160" cy="72008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971605" y="1269107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50839" y="1269107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34" name="组合 40"/>
            <p:cNvGrpSpPr>
              <a:grpSpLocks/>
            </p:cNvGrpSpPr>
            <p:nvPr/>
          </p:nvGrpSpPr>
          <p:grpSpPr bwMode="auto">
            <a:xfrm>
              <a:off x="2411760" y="3429000"/>
              <a:ext cx="1440160" cy="720080"/>
              <a:chOff x="251520" y="1268760"/>
              <a:chExt cx="1440160" cy="72008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972077" y="1269107"/>
                <a:ext cx="719178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251311" y="1269107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35" name="组合 41"/>
            <p:cNvGrpSpPr>
              <a:grpSpLocks/>
            </p:cNvGrpSpPr>
            <p:nvPr/>
          </p:nvGrpSpPr>
          <p:grpSpPr bwMode="auto">
            <a:xfrm>
              <a:off x="4572000" y="3429000"/>
              <a:ext cx="1440160" cy="720080"/>
              <a:chOff x="251520" y="1268760"/>
              <a:chExt cx="1440160" cy="720080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972548" y="1269107"/>
                <a:ext cx="719179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51782" y="1269107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36" name="组合 42"/>
            <p:cNvGrpSpPr>
              <a:grpSpLocks/>
            </p:cNvGrpSpPr>
            <p:nvPr/>
          </p:nvGrpSpPr>
          <p:grpSpPr bwMode="auto">
            <a:xfrm>
              <a:off x="6732240" y="3429000"/>
              <a:ext cx="1440160" cy="720080"/>
              <a:chOff x="251520" y="1268760"/>
              <a:chExt cx="1440160" cy="72008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73020" y="1269107"/>
                <a:ext cx="719178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52254" y="1269107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8892097" y="3429347"/>
              <a:ext cx="252426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8" name="矩形 37"/>
            <p:cNvSpPr/>
            <p:nvPr/>
          </p:nvSpPr>
          <p:spPr>
            <a:xfrm>
              <a:off x="250839" y="4148485"/>
              <a:ext cx="720766" cy="90487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9" name="矩形 38"/>
            <p:cNvSpPr/>
            <p:nvPr/>
          </p:nvSpPr>
          <p:spPr>
            <a:xfrm>
              <a:off x="0" y="4148485"/>
              <a:ext cx="250839" cy="9048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grpSp>
          <p:nvGrpSpPr>
            <p:cNvPr id="40" name="组合 46"/>
            <p:cNvGrpSpPr>
              <a:grpSpLocks/>
            </p:cNvGrpSpPr>
            <p:nvPr/>
          </p:nvGrpSpPr>
          <p:grpSpPr bwMode="auto">
            <a:xfrm>
              <a:off x="1691680" y="4131088"/>
              <a:ext cx="1440160" cy="90000"/>
              <a:chOff x="251520" y="1268760"/>
              <a:chExt cx="1440160" cy="72008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972978" y="1268232"/>
                <a:ext cx="719179" cy="723984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52212" y="1268232"/>
                <a:ext cx="720766" cy="723984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41" name="组合 47"/>
            <p:cNvGrpSpPr>
              <a:grpSpLocks/>
            </p:cNvGrpSpPr>
            <p:nvPr/>
          </p:nvGrpSpPr>
          <p:grpSpPr bwMode="auto">
            <a:xfrm>
              <a:off x="3851920" y="4149080"/>
              <a:ext cx="1440160" cy="72000"/>
              <a:chOff x="251520" y="1268760"/>
              <a:chExt cx="1440160" cy="720080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971862" y="1262809"/>
                <a:ext cx="719179" cy="730331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51096" y="1262809"/>
                <a:ext cx="720766" cy="730331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42" name="组合 48"/>
            <p:cNvGrpSpPr>
              <a:grpSpLocks/>
            </p:cNvGrpSpPr>
            <p:nvPr/>
          </p:nvGrpSpPr>
          <p:grpSpPr bwMode="auto">
            <a:xfrm>
              <a:off x="6012160" y="4149080"/>
              <a:ext cx="1440160" cy="72000"/>
              <a:chOff x="251520" y="1268760"/>
              <a:chExt cx="1440160" cy="72008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972333" y="1262809"/>
                <a:ext cx="719178" cy="730331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51567" y="1262809"/>
                <a:ext cx="720766" cy="730331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8892097" y="4148485"/>
              <a:ext cx="360383" cy="730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8172918" y="4148485"/>
              <a:ext cx="719179" cy="730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</p:grp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268518" y="4287332"/>
            <a:ext cx="8640960" cy="1013876"/>
          </a:xfrm>
        </p:spPr>
        <p:txBody>
          <a:bodyPr anchor="b"/>
          <a:lstStyle>
            <a:lvl1pPr algn="r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251520" y="5358407"/>
            <a:ext cx="8640960" cy="590875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81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1400" smtClean="0">
                <a:solidFill>
                  <a:srgbClr val="FFFFFF"/>
                </a:solidFill>
              </a:defRPr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82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83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 smtClean="0">
                <a:solidFill>
                  <a:srgbClr val="FFFFFF"/>
                </a:solidFill>
              </a:defRPr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6795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 rtlCol="0"/>
          <a:lstStyle>
            <a:lvl1pPr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6727826" y="6408740"/>
            <a:ext cx="1588591" cy="365125"/>
          </a:xfrm>
        </p:spPr>
        <p:txBody>
          <a:bodyPr/>
          <a:lstStyle>
            <a:lvl1pPr algn="ctr">
              <a:defRPr sz="1400"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  <a:extLst/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32441" y="6408740"/>
            <a:ext cx="481385" cy="365125"/>
          </a:xfrm>
        </p:spPr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34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995710"/>
          </a:xfrm>
        </p:spPr>
        <p:txBody>
          <a:bodyPr/>
          <a:lstStyle>
            <a:lvl1pPr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6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444296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515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5780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0490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45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31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1453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2"/>
            <a:ext cx="1777470" cy="5592761"/>
          </a:xfrm>
        </p:spPr>
        <p:txBody>
          <a:bodyPr vert="eaVert"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7752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0" y="-1133475"/>
            <a:ext cx="9251950" cy="2978150"/>
            <a:chOff x="0" y="1268760"/>
            <a:chExt cx="9252480" cy="2978150"/>
          </a:xfrm>
        </p:grpSpPr>
        <p:pic>
          <p:nvPicPr>
            <p:cNvPr id="3" name="图片 10" descr="Untitled-5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68760"/>
              <a:ext cx="9144000" cy="297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组合 11"/>
            <p:cNvGrpSpPr>
              <a:grpSpLocks/>
            </p:cNvGrpSpPr>
            <p:nvPr/>
          </p:nvGrpSpPr>
          <p:grpSpPr bwMode="auto">
            <a:xfrm>
              <a:off x="251520" y="1268760"/>
              <a:ext cx="1440160" cy="720080"/>
              <a:chOff x="251520" y="1268760"/>
              <a:chExt cx="1440160" cy="72008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971605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50839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5" name="组合 12"/>
            <p:cNvGrpSpPr>
              <a:grpSpLocks/>
            </p:cNvGrpSpPr>
            <p:nvPr/>
          </p:nvGrpSpPr>
          <p:grpSpPr bwMode="auto">
            <a:xfrm>
              <a:off x="2411760" y="1268760"/>
              <a:ext cx="1440160" cy="720080"/>
              <a:chOff x="251520" y="1268760"/>
              <a:chExt cx="1440160" cy="72008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972077" y="1268760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251311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6" name="组合 13"/>
            <p:cNvGrpSpPr>
              <a:grpSpLocks/>
            </p:cNvGrpSpPr>
            <p:nvPr/>
          </p:nvGrpSpPr>
          <p:grpSpPr bwMode="auto">
            <a:xfrm>
              <a:off x="4572000" y="1268760"/>
              <a:ext cx="1440160" cy="720080"/>
              <a:chOff x="251520" y="1268760"/>
              <a:chExt cx="1440160" cy="72008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972548" y="1268760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51782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7" name="组合 14"/>
            <p:cNvGrpSpPr>
              <a:grpSpLocks/>
            </p:cNvGrpSpPr>
            <p:nvPr/>
          </p:nvGrpSpPr>
          <p:grpSpPr bwMode="auto">
            <a:xfrm>
              <a:off x="6732240" y="1268760"/>
              <a:ext cx="1440160" cy="720080"/>
              <a:chOff x="251520" y="1268760"/>
              <a:chExt cx="1440160" cy="72008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973020" y="1268760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252254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8892097" y="1268760"/>
              <a:ext cx="25242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9" name="矩形 8"/>
            <p:cNvSpPr/>
            <p:nvPr/>
          </p:nvSpPr>
          <p:spPr>
            <a:xfrm>
              <a:off x="250839" y="1989485"/>
              <a:ext cx="720766" cy="71913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989485"/>
              <a:ext cx="250839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grpSp>
          <p:nvGrpSpPr>
            <p:cNvPr id="11" name="组合 19"/>
            <p:cNvGrpSpPr>
              <a:grpSpLocks/>
            </p:cNvGrpSpPr>
            <p:nvPr/>
          </p:nvGrpSpPr>
          <p:grpSpPr bwMode="auto">
            <a:xfrm>
              <a:off x="1691680" y="1988840"/>
              <a:ext cx="1440160" cy="720080"/>
              <a:chOff x="251520" y="1268760"/>
              <a:chExt cx="1440160" cy="720080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972978" y="1269405"/>
                <a:ext cx="719179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52212" y="1269405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12" name="组合 20"/>
            <p:cNvGrpSpPr>
              <a:grpSpLocks/>
            </p:cNvGrpSpPr>
            <p:nvPr/>
          </p:nvGrpSpPr>
          <p:grpSpPr bwMode="auto">
            <a:xfrm>
              <a:off x="3923928" y="1988840"/>
              <a:ext cx="1440160" cy="720080"/>
              <a:chOff x="251520" y="1268760"/>
              <a:chExt cx="1440160" cy="72008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972883" y="1269405"/>
                <a:ext cx="719179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52117" y="1269405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13" name="组合 22"/>
            <p:cNvGrpSpPr>
              <a:grpSpLocks/>
            </p:cNvGrpSpPr>
            <p:nvPr/>
          </p:nvGrpSpPr>
          <p:grpSpPr bwMode="auto">
            <a:xfrm>
              <a:off x="6012160" y="1988840"/>
              <a:ext cx="1440160" cy="720080"/>
              <a:chOff x="251520" y="1268760"/>
              <a:chExt cx="1440160" cy="72008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972333" y="1269405"/>
                <a:ext cx="719178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251567" y="1269405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892097" y="1989485"/>
              <a:ext cx="252426" cy="71913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172918" y="1989485"/>
              <a:ext cx="719179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708623"/>
              <a:ext cx="250839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grpSp>
          <p:nvGrpSpPr>
            <p:cNvPr id="17" name="组合 26"/>
            <p:cNvGrpSpPr>
              <a:grpSpLocks/>
            </p:cNvGrpSpPr>
            <p:nvPr/>
          </p:nvGrpSpPr>
          <p:grpSpPr bwMode="auto">
            <a:xfrm>
              <a:off x="971600" y="2708920"/>
              <a:ext cx="1440160" cy="720080"/>
              <a:chOff x="251520" y="1268760"/>
              <a:chExt cx="1440160" cy="720080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972292" y="1268463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51526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18" name="组合 27"/>
            <p:cNvGrpSpPr>
              <a:grpSpLocks/>
            </p:cNvGrpSpPr>
            <p:nvPr/>
          </p:nvGrpSpPr>
          <p:grpSpPr bwMode="auto">
            <a:xfrm>
              <a:off x="3131840" y="2708920"/>
              <a:ext cx="1440160" cy="720080"/>
              <a:chOff x="251520" y="1268760"/>
              <a:chExt cx="1440160" cy="72008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72763" y="1268463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51997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19" name="组合 28"/>
            <p:cNvGrpSpPr>
              <a:grpSpLocks/>
            </p:cNvGrpSpPr>
            <p:nvPr/>
          </p:nvGrpSpPr>
          <p:grpSpPr bwMode="auto">
            <a:xfrm>
              <a:off x="5292080" y="2708920"/>
              <a:ext cx="1440160" cy="720080"/>
              <a:chOff x="251520" y="1268760"/>
              <a:chExt cx="1440160" cy="72008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971647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50881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20" name="组合 30"/>
            <p:cNvGrpSpPr>
              <a:grpSpLocks/>
            </p:cNvGrpSpPr>
            <p:nvPr/>
          </p:nvGrpSpPr>
          <p:grpSpPr bwMode="auto">
            <a:xfrm>
              <a:off x="7452320" y="2708920"/>
              <a:ext cx="1440160" cy="720080"/>
              <a:chOff x="251520" y="1268760"/>
              <a:chExt cx="1440160" cy="720080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972118" y="1268463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51352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21" name="组合 31"/>
            <p:cNvGrpSpPr>
              <a:grpSpLocks/>
            </p:cNvGrpSpPr>
            <p:nvPr/>
          </p:nvGrpSpPr>
          <p:grpSpPr bwMode="auto">
            <a:xfrm>
              <a:off x="251520" y="3429000"/>
              <a:ext cx="1440160" cy="720080"/>
              <a:chOff x="251520" y="1268760"/>
              <a:chExt cx="1440160" cy="72008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971605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50839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22" name="组合 32"/>
            <p:cNvGrpSpPr>
              <a:grpSpLocks/>
            </p:cNvGrpSpPr>
            <p:nvPr/>
          </p:nvGrpSpPr>
          <p:grpSpPr bwMode="auto">
            <a:xfrm>
              <a:off x="2411760" y="3429000"/>
              <a:ext cx="1440160" cy="720080"/>
              <a:chOff x="251520" y="1268760"/>
              <a:chExt cx="1440160" cy="72008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972077" y="1269108"/>
                <a:ext cx="719178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51311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23" name="组合 33"/>
            <p:cNvGrpSpPr>
              <a:grpSpLocks/>
            </p:cNvGrpSpPr>
            <p:nvPr/>
          </p:nvGrpSpPr>
          <p:grpSpPr bwMode="auto">
            <a:xfrm>
              <a:off x="4572000" y="3429000"/>
              <a:ext cx="1440160" cy="720080"/>
              <a:chOff x="251520" y="1268760"/>
              <a:chExt cx="1440160" cy="72008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972548" y="1269108"/>
                <a:ext cx="719179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51782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24" name="组合 34"/>
            <p:cNvGrpSpPr>
              <a:grpSpLocks/>
            </p:cNvGrpSpPr>
            <p:nvPr/>
          </p:nvGrpSpPr>
          <p:grpSpPr bwMode="auto">
            <a:xfrm>
              <a:off x="6732240" y="3429000"/>
              <a:ext cx="1440160" cy="720080"/>
              <a:chOff x="251520" y="1268760"/>
              <a:chExt cx="1440160" cy="72008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973020" y="1269108"/>
                <a:ext cx="719178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52254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8892097" y="3429348"/>
              <a:ext cx="252426" cy="71913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250839" y="4148485"/>
              <a:ext cx="720766" cy="9048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4148485"/>
              <a:ext cx="250839" cy="9048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grpSp>
          <p:nvGrpSpPr>
            <p:cNvPr id="28" name="组合 38"/>
            <p:cNvGrpSpPr>
              <a:grpSpLocks/>
            </p:cNvGrpSpPr>
            <p:nvPr/>
          </p:nvGrpSpPr>
          <p:grpSpPr bwMode="auto">
            <a:xfrm>
              <a:off x="1691680" y="4131088"/>
              <a:ext cx="1440160" cy="90000"/>
              <a:chOff x="251520" y="1268760"/>
              <a:chExt cx="1440160" cy="7200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72978" y="1268240"/>
                <a:ext cx="719179" cy="723976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52212" y="1268240"/>
                <a:ext cx="720766" cy="723976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29" name="组合 39"/>
            <p:cNvGrpSpPr>
              <a:grpSpLocks/>
            </p:cNvGrpSpPr>
            <p:nvPr/>
          </p:nvGrpSpPr>
          <p:grpSpPr bwMode="auto">
            <a:xfrm>
              <a:off x="3851920" y="4149080"/>
              <a:ext cx="1440160" cy="72000"/>
              <a:chOff x="251520" y="1268760"/>
              <a:chExt cx="1440160" cy="72008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971862" y="1262809"/>
                <a:ext cx="719179" cy="730331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51096" y="1262809"/>
                <a:ext cx="720766" cy="730331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grpSp>
          <p:nvGrpSpPr>
            <p:cNvPr id="30" name="组合 40"/>
            <p:cNvGrpSpPr>
              <a:grpSpLocks/>
            </p:cNvGrpSpPr>
            <p:nvPr/>
          </p:nvGrpSpPr>
          <p:grpSpPr bwMode="auto">
            <a:xfrm>
              <a:off x="6012160" y="4149080"/>
              <a:ext cx="1440160" cy="72000"/>
              <a:chOff x="251520" y="1268760"/>
              <a:chExt cx="1440160" cy="72008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72333" y="1262809"/>
                <a:ext cx="719178" cy="730331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51567" y="1262809"/>
                <a:ext cx="720766" cy="730331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800"/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8892097" y="4148485"/>
              <a:ext cx="360383" cy="730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72918" y="4148485"/>
              <a:ext cx="719179" cy="730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800"/>
            </a:p>
          </p:txBody>
        </p:sp>
      </p:grpSp>
      <p:sp>
        <p:nvSpPr>
          <p:cNvPr id="6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7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1044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2411413" y="1268415"/>
            <a:ext cx="5864439" cy="769937"/>
            <a:chOff x="2411760" y="1268760"/>
            <a:chExt cx="5864805" cy="769441"/>
          </a:xfrm>
        </p:grpSpPr>
        <p:sp>
          <p:nvSpPr>
            <p:cNvPr id="3" name="文本框 10"/>
            <p:cNvSpPr txBox="1">
              <a:spLocks noChangeArrowheads="1"/>
            </p:cNvSpPr>
            <p:nvPr/>
          </p:nvSpPr>
          <p:spPr bwMode="auto">
            <a:xfrm>
              <a:off x="2411760" y="1268760"/>
              <a:ext cx="216024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7F7F7F"/>
                  </a:solidFill>
                  <a:latin typeface="Impact" panose="020B0806030902050204" pitchFamily="34" charset="0"/>
                </a:rPr>
                <a:t>Zhangl</a:t>
              </a:r>
              <a:r>
                <a:rPr lang="en-US" altLang="zh-CN" sz="2400">
                  <a:latin typeface="Impact" panose="020B0806030902050204" pitchFamily="34" charset="0"/>
                </a:rPr>
                <a:t> Design</a:t>
              </a:r>
            </a:p>
            <a:p>
              <a:pPr eaLnBrk="1" hangingPunct="1"/>
              <a:endParaRPr lang="en-US" altLang="zh-CN" sz="800">
                <a:latin typeface="Impact" panose="020B0806030902050204" pitchFamily="34" charset="0"/>
              </a:endParaRPr>
            </a:p>
            <a:p>
              <a:pPr eaLnBrk="1" hangingPunct="1"/>
              <a:r>
                <a:rPr lang="en-US" altLang="zh-CN" sz="1200">
                  <a:solidFill>
                    <a:srgbClr val="7F7F7F"/>
                  </a:solidFill>
                  <a:latin typeface="Calibri" panose="020F0502020204030204" pitchFamily="34" charset="0"/>
                </a:rPr>
                <a:t>zhangl179@nenu.edu.cn</a:t>
              </a:r>
              <a:endParaRPr lang="zh-CN" altLang="en-US" sz="1800">
                <a:solidFill>
                  <a:srgbClr val="7F7F7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572482" y="1268760"/>
              <a:ext cx="0" cy="769441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12"/>
            <p:cNvSpPr txBox="1">
              <a:spLocks noChangeArrowheads="1"/>
            </p:cNvSpPr>
            <p:nvPr/>
          </p:nvSpPr>
          <p:spPr bwMode="auto">
            <a:xfrm>
              <a:off x="4860032" y="1351801"/>
              <a:ext cx="3416533" cy="276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>
                  <a:latin typeface="华文细黑" panose="02010600040101010101" pitchFamily="2" charset="-122"/>
                  <a:ea typeface="华文细黑" panose="02010600040101010101" pitchFamily="2" charset="-122"/>
                </a:rPr>
                <a:t>本模板仅供校内教学使用，请勿用于商业使用！</a:t>
              </a:r>
              <a:endParaRPr lang="zh-CN" altLang="en-US" sz="180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94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66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13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71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59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991260" name="Rectangle 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24602"/>
            <a:ext cx="17272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991261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324600"/>
            <a:ext cx="495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991262" name="Rectangle 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324602"/>
            <a:ext cx="10668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91263" name="Freeform 31"/>
          <p:cNvSpPr>
            <a:spLocks noChangeArrowheads="1"/>
          </p:cNvSpPr>
          <p:nvPr/>
        </p:nvSpPr>
        <p:spPr bwMode="auto">
          <a:xfrm>
            <a:off x="381000" y="228600"/>
            <a:ext cx="8229600" cy="8382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sz="135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91264" name="Line 32"/>
          <p:cNvSpPr>
            <a:spLocks noChangeShapeType="1"/>
          </p:cNvSpPr>
          <p:nvPr/>
        </p:nvSpPr>
        <p:spPr bwMode="auto">
          <a:xfrm>
            <a:off x="457200" y="6307138"/>
            <a:ext cx="82296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35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7361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84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700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59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991260" name="Rectangle 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24602"/>
            <a:ext cx="17272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991261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324600"/>
            <a:ext cx="495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991262" name="Rectangle 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324602"/>
            <a:ext cx="10668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91263" name="Freeform 31"/>
          <p:cNvSpPr>
            <a:spLocks noChangeArrowheads="1"/>
          </p:cNvSpPr>
          <p:nvPr/>
        </p:nvSpPr>
        <p:spPr bwMode="auto">
          <a:xfrm>
            <a:off x="381000" y="228600"/>
            <a:ext cx="8229600" cy="8382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sz="135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91264" name="Line 32"/>
          <p:cNvSpPr>
            <a:spLocks noChangeShapeType="1"/>
          </p:cNvSpPr>
          <p:nvPr/>
        </p:nvSpPr>
        <p:spPr bwMode="auto">
          <a:xfrm>
            <a:off x="457200" y="6307138"/>
            <a:ext cx="82296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35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381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770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993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27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6" y="6408740"/>
            <a:ext cx="1588591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400" smtClean="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2017-04-25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8740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429589" y="6408740"/>
            <a:ext cx="58423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400" b="0" smtClean="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27038" y="6381330"/>
            <a:ext cx="4252876" cy="371857"/>
            <a:chOff x="127037" y="6361715"/>
            <a:chExt cx="4252876" cy="371857"/>
          </a:xfrm>
        </p:grpSpPr>
        <p:pic>
          <p:nvPicPr>
            <p:cNvPr id="11" name="图片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37" y="6408738"/>
              <a:ext cx="2554288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3" r="32369"/>
            <a:stretch/>
          </p:blipFill>
          <p:spPr>
            <a:xfrm>
              <a:off x="2651721" y="6361715"/>
              <a:ext cx="1728192" cy="371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013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2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10" Type="http://schemas.openxmlformats.org/officeDocument/2006/relationships/image" Target="../media/image102.png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6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0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6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1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6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1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6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6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6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6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6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3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6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3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4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8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192" y="958119"/>
            <a:ext cx="5819055" cy="994122"/>
          </a:xfrm>
        </p:spPr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力学量用算符表达</a:t>
            </a:r>
          </a:p>
        </p:txBody>
      </p:sp>
      <p:sp>
        <p:nvSpPr>
          <p:cNvPr id="7" name="矩形 6"/>
          <p:cNvSpPr/>
          <p:nvPr/>
        </p:nvSpPr>
        <p:spPr>
          <a:xfrm>
            <a:off x="589723" y="2113219"/>
            <a:ext cx="41331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算符运算规则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谐振子代数解法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Hermite </a:t>
            </a: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算符，</a:t>
            </a:r>
            <a:r>
              <a:rPr lang="en-US" altLang="zh-CN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Observable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不确定度关系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共同本征函数，角动量算符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力学量完全集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连续谱本征函数“归一化”</a:t>
            </a:r>
          </a:p>
        </p:txBody>
      </p:sp>
      <p:sp>
        <p:nvSpPr>
          <p:cNvPr id="2" name="矩形 1"/>
          <p:cNvSpPr/>
          <p:nvPr/>
        </p:nvSpPr>
        <p:spPr>
          <a:xfrm>
            <a:off x="4500564" y="5120373"/>
            <a:ext cx="431482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400" dirty="0">
                <a:ea typeface="微软雅黑" panose="020B0503020204020204" pitchFamily="34" charset="-122"/>
              </a:rPr>
              <a:t>He lies somewhere here</a:t>
            </a:r>
          </a:p>
          <a:p>
            <a:pPr algn="r"/>
            <a:r>
              <a:rPr lang="zh-CN" altLang="zh-CN" sz="2400" dirty="0">
                <a:ea typeface="微软雅黑" panose="020B0503020204020204" pitchFamily="34" charset="-122"/>
              </a:rPr>
              <a:t>——</a:t>
            </a:r>
            <a:r>
              <a:rPr lang="zh-CN" altLang="zh-CN" sz="2400" dirty="0">
                <a:ea typeface="Microsoft YaHei" panose="020B0503020204020204" pitchFamily="34" charset="-122"/>
              </a:rPr>
              <a:t>海森堡</a:t>
            </a:r>
            <a:r>
              <a:rPr lang="en-US" altLang="zh-CN" sz="2400" dirty="0">
                <a:ea typeface="Calibri" panose="020F0502020204030204" pitchFamily="34" charset="0"/>
              </a:rPr>
              <a:t> </a:t>
            </a:r>
            <a:r>
              <a:rPr lang="zh-CN" altLang="zh-CN" sz="2400" dirty="0">
                <a:ea typeface="微软雅黑" panose="020B0503020204020204" pitchFamily="34" charset="-122"/>
              </a:rPr>
              <a:t>(W. H</a:t>
            </a:r>
            <a:r>
              <a:rPr lang="en-US" altLang="zh-CN" sz="2400" dirty="0" err="1">
                <a:ea typeface="Calibri" panose="020F0502020204030204" pitchFamily="34" charset="0"/>
              </a:rPr>
              <a:t>eisenberg</a:t>
            </a:r>
            <a:r>
              <a:rPr lang="zh-CN" altLang="zh-CN" sz="2400" dirty="0"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563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42938"/>
                <a:ext cx="8229600" cy="5364162"/>
              </a:xfrm>
            </p:spPr>
            <p:txBody>
              <a:bodyPr/>
              <a:lstStyle/>
              <a:p>
                <a:r>
                  <a:rPr lang="zh-CN" altLang="zh-CN" sz="2400" b="1" dirty="0"/>
                  <a:t>逆算符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zh-CN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 b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zh-CN" altLang="zh-CN" sz="2400" b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zh-CN" sz="24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" altLang="zh-CN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̂"/>
                        <m:ctrlPr>
                          <a:rPr lang="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 sz="24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" altLang="zh-CN" sz="2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 sz="24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" altLang="zh-CN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" altLang="zh-CN" sz="2400">
                        <a:latin typeface="Cambria Math" panose="02040503050406030204" pitchFamily="18" charset="0"/>
                      </a:rPr>
                      <m:t>𝐼</m:t>
                    </m:r>
                    <m:r>
                      <a:rPr lang="" altLang="zh-CN" sz="2400">
                        <a:latin typeface="Cambria Math" panose="02040503050406030204" pitchFamily="18" charset="0"/>
                      </a:rPr>
                      <m:t>⟹</m:t>
                    </m:r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 sz="240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" altLang="zh-CN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" altLang="zh-CN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" altLang="zh-CN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 sz="240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 sz="240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" altLang="zh-CN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" altLang="zh-CN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" altLang="zh-CN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" altLang="zh-CN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" altLang="zh-CN" sz="2400" dirty="0"/>
              </a:p>
              <a:p>
                <a:r>
                  <a:rPr lang="zh-CN" altLang="zh-CN" sz="2400" b="1" dirty="0"/>
                  <a:t>算符的函数</a:t>
                </a:r>
              </a:p>
              <a:p>
                <a14:m>
                  <m:oMath xmlns:m="http://schemas.openxmlformats.org/officeDocument/2006/math">
                    <m:r>
                      <a:rPr lang="" altLang="zh-CN" sz="240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" altLang="zh-CN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" altLang="zh-CN" sz="24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" altLang="zh-CN" sz="24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" altLang="zh-CN" sz="240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" altLang="zh-CN" sz="240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" altLang="zh-C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r>
                              <a:rPr lang="" altLang="zh-CN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" altLang="zh-CN" sz="240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 sz="240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" altLang="zh-CN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42938"/>
                <a:ext cx="8229600" cy="5364162"/>
              </a:xfrm>
              <a:blipFill>
                <a:blip r:embed="rId2"/>
                <a:stretch>
                  <a:fillRect t="-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4" name="Picture 4" descr="例 如 ， F （ 工 ） 一 &#10;eax,A &#10;= 0 &#10;d &#10;则 可 定 义 &#10;da ' &#10;F(A ） 一 exp &#10;d 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463885"/>
            <a:ext cx="7972425" cy="176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223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effectLst/>
              </a:rPr>
              <a:t>波函数的标积</a:t>
            </a:r>
            <a:r>
              <a:rPr lang="en-US" altLang="zh-CN" dirty="0">
                <a:effectLst/>
              </a:rPr>
              <a:t> (scalar product)</a:t>
            </a:r>
            <a:endParaRPr lang="zh-CN" altLang="zh-CN" dirty="0">
              <a:effectLst/>
            </a:endParaRPr>
          </a:p>
        </p:txBody>
      </p:sp>
      <p:pic>
        <p:nvPicPr>
          <p:cNvPr id="21507" name="Picture 3" descr="( c 1 十 ) = ( ) 十 ( ) 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" y="3054695"/>
            <a:ext cx="6187141" cy="223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*ήΙΡ 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9" y="1753120"/>
            <a:ext cx="2934248" cy="96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95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081435"/>
                <a:ext cx="8229600" cy="4525962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b="1" dirty="0">
                    <a:solidFill>
                      <a:srgbClr val="1E4E79"/>
                    </a:solidFill>
                    <a:ea typeface="Microsoft YaHei" panose="020B0503020204020204" pitchFamily="34" charset="-122"/>
                  </a:rPr>
                  <a:t>算符的复共轭</a:t>
                </a:r>
                <a:r>
                  <a:rPr lang="en-US" altLang="zh-CN" b="1" dirty="0">
                    <a:solidFill>
                      <a:srgbClr val="1E4E79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>
                            <a:solidFill>
                              <a:srgbClr val="1E4E7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zh-CN" b="1" i="1">
                                <a:solidFill>
                                  <a:srgbClr val="1E4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b="1">
                                <a:solidFill>
                                  <a:srgbClr val="1E4E79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p>
                        <m:r>
                          <a:rPr lang="zh-CN" altLang="zh-CN" b="1">
                            <a:solidFill>
                              <a:srgbClr val="1E4E7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b="1" dirty="0">
                    <a:solidFill>
                      <a:srgbClr val="1E4E79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zh-CN" altLang="zh-CN" b="1" dirty="0">
                    <a:solidFill>
                      <a:srgbClr val="1E4E79"/>
                    </a:solidFill>
                    <a:ea typeface="SimSun" panose="02010600030101010101" pitchFamily="2" charset="-122"/>
                  </a:rPr>
                  <a:t>（</a:t>
                </a:r>
                <a:r>
                  <a:rPr lang="zh-CN" altLang="zh-CN" b="1" dirty="0">
                    <a:solidFill>
                      <a:srgbClr val="1E4E79"/>
                    </a:solidFill>
                  </a:rPr>
                  <a:t>算符里的所有量取复共轭</a:t>
                </a:r>
                <a:r>
                  <a:rPr lang="zh-CN" altLang="zh-CN" b="1" dirty="0">
                    <a:solidFill>
                      <a:srgbClr val="1E4E79"/>
                    </a:solidFill>
                    <a:ea typeface="SimSun" panose="02010600030101010101" pitchFamily="2" charset="-122"/>
                  </a:rPr>
                  <a:t>）</a:t>
                </a:r>
                <a:endParaRPr lang="en-US" altLang="zh-CN" b="1" dirty="0">
                  <a:solidFill>
                    <a:srgbClr val="1E4E79"/>
                  </a:solidFill>
                  <a:ea typeface="SimSun" panose="02010600030101010101" pitchFamily="2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b="1" dirty="0">
                  <a:solidFill>
                    <a:srgbClr val="1E4E79"/>
                  </a:solidFill>
                  <a:ea typeface="SimSun" panose="02010600030101010101" pitchFamily="2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b="1" dirty="0">
                  <a:solidFill>
                    <a:srgbClr val="1E4E79"/>
                  </a:solidFill>
                  <a:ea typeface="SimSun" panose="02010600030101010101" pitchFamily="2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b="1" dirty="0">
                    <a:solidFill>
                      <a:srgbClr val="1E4E79"/>
                    </a:solidFill>
                    <a:ea typeface="Microsoft YaHei" panose="020B0503020204020204" pitchFamily="34" charset="-122"/>
                  </a:rPr>
                  <a:t>算符的转置</a:t>
                </a:r>
                <a:endParaRPr lang="en-US" altLang="zh-CN" b="1" dirty="0">
                  <a:solidFill>
                    <a:srgbClr val="1E4E79"/>
                  </a:solidFill>
                  <a:ea typeface="Microsoft YaHei" panose="020B0503020204020204" pitchFamily="34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b="1" dirty="0">
                  <a:solidFill>
                    <a:srgbClr val="1E4E79"/>
                  </a:solidFill>
                  <a:ea typeface="Microsoft YaHei" panose="020B0503020204020204" pitchFamily="34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b="1" dirty="0">
                  <a:solidFill>
                    <a:srgbClr val="1E4E79"/>
                  </a:solidFill>
                  <a:ea typeface="Microsoft YaHei" panose="020B0503020204020204" pitchFamily="34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b="1" dirty="0">
                  <a:solidFill>
                    <a:srgbClr val="1E4E79"/>
                  </a:solidFill>
                  <a:ea typeface="Microsoft YaHei" panose="020B0503020204020204" pitchFamily="34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b="1" dirty="0">
                  <a:solidFill>
                    <a:srgbClr val="1E4E79"/>
                  </a:solidFill>
                  <a:ea typeface="Microsoft YaHei" panose="020B0503020204020204" pitchFamily="34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b="1" dirty="0">
                  <a:solidFill>
                    <a:srgbClr val="1E4E79"/>
                  </a:solidFill>
                  <a:ea typeface="Microsoft YaHei" panose="020B0503020204020204" pitchFamily="34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b="1" dirty="0">
                  <a:solidFill>
                    <a:srgbClr val="1E4E79"/>
                  </a:solidFill>
                  <a:ea typeface="Microsoft YaHei" panose="020B0503020204020204" pitchFamily="34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b="1" dirty="0">
                    <a:solidFill>
                      <a:srgbClr val="1E4E79"/>
                    </a:solidFill>
                    <a:ea typeface="Microsoft YaHei" panose="020B0503020204020204" pitchFamily="34" charset="-122"/>
                  </a:rPr>
                  <a:t>算符的厄米</a:t>
                </a:r>
                <a:r>
                  <a:rPr lang="en-US" altLang="zh-CN" b="1" dirty="0">
                    <a:solidFill>
                      <a:srgbClr val="1E4E79"/>
                    </a:solidFill>
                    <a:ea typeface="Calibri" panose="020F0502020204030204" pitchFamily="34" charset="0"/>
                  </a:rPr>
                  <a:t> (Hermite) </a:t>
                </a:r>
                <a:r>
                  <a:rPr lang="zh-CN" altLang="zh-CN" b="1" dirty="0">
                    <a:solidFill>
                      <a:srgbClr val="1E4E79"/>
                    </a:solidFill>
                    <a:ea typeface="Microsoft YaHei" panose="020B0503020204020204" pitchFamily="34" charset="-122"/>
                  </a:rPr>
                  <a:t>共轭</a:t>
                </a:r>
                <a:r>
                  <a:rPr lang="en-US" altLang="zh-CN" b="1" dirty="0">
                    <a:solidFill>
                      <a:srgbClr val="1E4E79"/>
                    </a:solidFill>
                    <a:ea typeface="Calibri" panose="020F0502020204030204" pitchFamily="34" charset="0"/>
                  </a:rPr>
                  <a:t>: </a:t>
                </a:r>
                <a:r>
                  <a:rPr lang="zh-CN" altLang="zh-CN" b="1" dirty="0">
                    <a:solidFill>
                      <a:srgbClr val="1E4E79"/>
                    </a:solidFill>
                    <a:ea typeface="Microsoft YaHei" panose="020B0503020204020204" pitchFamily="34" charset="-122"/>
                  </a:rPr>
                  <a:t>转置复共轭</a:t>
                </a:r>
                <a:endParaRPr lang="zh-CN" altLang="zh-CN" b="1" dirty="0">
                  <a:solidFill>
                    <a:srgbClr val="1E4E79"/>
                  </a:solidFill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zh-CN" altLang="zh-CN" b="1" dirty="0">
                  <a:solidFill>
                    <a:srgbClr val="1E4E79"/>
                  </a:solidFill>
                  <a:ea typeface="Microsoft YaHei" panose="020B0503020204020204" pitchFamily="34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-US" altLang="zh-CN" b="1" dirty="0">
                  <a:solidFill>
                    <a:srgbClr val="1E4E79"/>
                  </a:solidFill>
                  <a:ea typeface="SimSun" panose="02010600030101010101" pitchFamily="2" charset="-122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081435"/>
                <a:ext cx="8229600" cy="4525962"/>
              </a:xfrm>
              <a:blipFill>
                <a:blip r:embed="rId2"/>
                <a:stretch>
                  <a:fillRect l="-74" t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算符的复共轭</a:t>
            </a:r>
            <a:r>
              <a:rPr lang="zh-CN" altLang="en-US" dirty="0">
                <a:effectLst/>
              </a:rPr>
              <a:t>，转置，厄米共轭</a:t>
            </a:r>
            <a:endParaRPr lang="zh-CN" altLang="en-US" dirty="0"/>
          </a:p>
        </p:txBody>
      </p:sp>
      <p:pic>
        <p:nvPicPr>
          <p:cNvPr id="22530" name="Picture 2" descr="C:\Users\liuhd\AppData\Local\Temp\msohtmlclip1\02\clip_image001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" y="1486248"/>
            <a:ext cx="1390650" cy="52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„Ф О бар &#10;_ 60 * фар 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72" y="2456435"/>
            <a:ext cx="2574093" cy="61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9" name="Picture 11" descr="C:\Users\liuhd\AppData\Local\Temp\msohtmlclip1\02\clip_image003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949" y="3244087"/>
            <a:ext cx="1409373" cy="67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C:\Users\liuhd\AppData\Local\Temp\msohtmlclip1\02\clip_image004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1" y="3269262"/>
            <a:ext cx="1733948" cy="53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7" name="Picture 9" descr="(ψ,δφ) = ) 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1" y="2456435"/>
            <a:ext cx="3055470" cy="61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3" name="Picture 15" descr="on 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35" y="4641336"/>
            <a:ext cx="1066728" cy="5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 descr="+Y+g+0„. = +(••• O g V) 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98" y="5342711"/>
            <a:ext cx="3427837" cy="97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 descr="(ψ,δ+φ) — (δψ,φ) 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1" y="4626150"/>
            <a:ext cx="2473556" cy="5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2"/>
              </a:xfrm>
            </p:spPr>
            <p:txBody>
              <a:bodyPr/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sup>
                        <m:r>
                          <a:rPr lang="zh-CN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  <m:r>
                          <a:rPr lang="zh-CN" alt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zh-CN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altLang="zh-CN" sz="2400" i="1" dirty="0">
                    <a:solidFill>
                      <a:srgbClr val="C00000"/>
                    </a:solidFill>
                    <a:effectLst/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C00000"/>
                    </a:solidFill>
                    <a:effectLst/>
                    <a:ea typeface="Cambria Math" panose="02040503050406030204" pitchFamily="18" charset="0"/>
                  </a:rPr>
                  <a:t>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zh-CN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r>
                          <a:rPr lang="zh-CN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zh-CN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r>
                          <a:rPr lang="zh-CN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zh-CN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zh-CN" altLang="en-US" sz="24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zh-CN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  <m:r>
                      <a:rPr lang="zh-CN" altLang="en-US" sz="24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zh-CN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dagger</m:t>
                    </m:r>
                  </m:oMath>
                </a14:m>
                <a:endParaRPr lang="zh-CN" altLang="zh-CN" sz="2400" dirty="0">
                  <a:solidFill>
                    <a:srgbClr val="C00000"/>
                  </a:solidFill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b="1" dirty="0">
                    <a:solidFill>
                      <a:srgbClr val="002060"/>
                    </a:solidFill>
                    <a:ea typeface="Microsoft YaHei" panose="020B0503020204020204" pitchFamily="34" charset="-122"/>
                  </a:rPr>
                  <a:t>若</a:t>
                </a:r>
                <a:r>
                  <a:rPr lang="en-US" altLang="zh-CN" b="1" dirty="0">
                    <a:solidFill>
                      <a:srgbClr val="00206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zh-CN" altLang="zh-CN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zh-CN" altLang="zh-CN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zh-CN" altLang="zh-C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zh-CN" altLang="zh-CN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zh-CN" altLang="en-US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zh-CN" altLang="zh-CN" b="1" dirty="0">
                    <a:solidFill>
                      <a:srgbClr val="002060"/>
                    </a:solidFill>
                    <a:ea typeface="Microsoft YaHei" panose="020B0503020204020204" pitchFamily="34" charset="-122"/>
                  </a:rPr>
                  <a:t>都是厄米算符</a:t>
                </a:r>
                <a:r>
                  <a:rPr lang="zh-CN" altLang="zh-CN" b="1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zh-CN" altLang="zh-CN" b="1" dirty="0">
                    <a:solidFill>
                      <a:srgbClr val="002060"/>
                    </a:solidFill>
                    <a:ea typeface="Microsoft YaHei" panose="020B0503020204020204" pitchFamily="34" charset="-122"/>
                  </a:rPr>
                  <a:t>那么乘积</a:t>
                </a:r>
                <a:r>
                  <a:rPr lang="en-US" altLang="zh-CN" b="1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zh-CN" altLang="zh-CN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acc>
                      <m:accPr>
                        <m:chr m:val="̂"/>
                        <m:ctrlPr>
                          <a:rPr lang="zh-CN" altLang="zh-C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zh-CN" altLang="zh-CN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zh-CN" altLang="en-US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b="1" dirty="0">
                    <a:solidFill>
                      <a:srgbClr val="002060"/>
                    </a:solidFill>
                    <a:ea typeface="Microsoft YaHei" panose="020B0503020204020204" pitchFamily="34" charset="-122"/>
                  </a:rPr>
                  <a:t>是否是厄米算符</a:t>
                </a:r>
                <a:r>
                  <a:rPr lang="zh-CN" altLang="zh-CN" b="1" dirty="0">
                    <a:solidFill>
                      <a:srgbClr val="002060"/>
                    </a:solidFill>
                    <a:ea typeface="Calibri" panose="020F0502020204030204" pitchFamily="34" charset="0"/>
                  </a:rPr>
                  <a:t>?</a:t>
                </a:r>
                <a:endParaRPr lang="zh-CN" altLang="zh-CN" b="1" dirty="0">
                  <a:solidFill>
                    <a:srgbClr val="002060"/>
                  </a:solidFill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（"/>
                              <m:endChr m:val="）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7030A0"/>
                    </a:solidFill>
                  </a:rPr>
                  <a:t>所以需要</a:t>
                </a:r>
                <a:r>
                  <a:rPr lang="en-US" altLang="zh-CN" dirty="0">
                    <a:solidFill>
                      <a:srgbClr val="7030A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zh-CN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zh-CN" altLang="zh-CN" dirty="0">
                    <a:solidFill>
                      <a:srgbClr val="7030A0"/>
                    </a:solidFill>
                  </a:rPr>
                  <a:t>才有</a:t>
                </a:r>
                <a:r>
                  <a:rPr lang="en-US" altLang="zh-CN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（"/>
                            <m:endChr m:val="）"/>
                            <m:ctrlPr>
                              <a:rPr lang="zh-CN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zh-CN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zh-CN" altLang="zh-CN" dirty="0">
                  <a:solidFill>
                    <a:srgbClr val="7030A0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C00000"/>
                    </a:solidFill>
                  </a:rPr>
                  <a:t>在任何量子态下，厄米算符的平均值必为实数。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C00000"/>
                    </a:solidFill>
                  </a:rPr>
                  <a:t>在体系的任何量子态下平均值均为实数的算符， 必为厄米算符</a:t>
                </a:r>
                <a:r>
                  <a:rPr lang="zh-CN" altLang="zh-CN" dirty="0">
                    <a:solidFill>
                      <a:srgbClr val="000000"/>
                    </a:solidFill>
                  </a:rPr>
                  <a:t>。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0000"/>
                    </a:solidFill>
                  </a:rPr>
                  <a:t>实验上可观测的力学量：可观测量（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Observable</a:t>
                </a:r>
                <a:r>
                  <a:rPr lang="zh-CN" altLang="zh-CN" dirty="0">
                    <a:solidFill>
                      <a:srgbClr val="000000"/>
                    </a:solidFill>
                  </a:rPr>
                  <a:t>）要求平均值为实数。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7030A0"/>
                    </a:solidFill>
                  </a:rPr>
                  <a:t>可观测量的算符必然为厄米算符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b="1" dirty="0">
                    <a:solidFill>
                      <a:srgbClr val="002060"/>
                    </a:solidFill>
                    <a:ea typeface="Microsoft YaHei" panose="020B0503020204020204" pitchFamily="34" charset="-122"/>
                  </a:rPr>
                  <a:t>对于厄米算符有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" altLang="zh-CN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2"/>
              </a:xfrm>
              <a:blipFill>
                <a:blip r:embed="rId2"/>
                <a:stretch>
                  <a:fillRect l="-74" r="-2296" b="-5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厄米算符</a:t>
            </a:r>
          </a:p>
        </p:txBody>
      </p:sp>
      <p:pic>
        <p:nvPicPr>
          <p:cNvPr id="23554" name="Picture 2" descr="C:\Users\liuhd\AppData\Local\Temp\msohtmlclip1\02\clip_image001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5794722"/>
            <a:ext cx="2486025" cy="53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81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797272"/>
                <a:ext cx="8229600" cy="6060728"/>
              </a:xfrm>
            </p:spPr>
            <p:txBody>
              <a:bodyPr/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̂"/>
                        <m:ctrlPr>
                          <a:rPr lang="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" altLang="zh-CN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70C0"/>
                    </a:solidFill>
                  </a:rPr>
                  <a:t>幺正算符乘积还是幺正算符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sSup>
                      <m:sSupPr>
                        <m:ctrlPr>
                          <a:rPr lang="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（"/>
                            <m:endChr m:val="）"/>
                            <m:ctrlPr>
                              <a:rPr lang="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" altLang="zh-CN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" altLang="zh-CN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sSup>
                      <m:sSupPr>
                        <m:ctrlPr>
                          <a:rPr lang="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" altLang="zh-CN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" altLang="zh-CN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" altLang="zh-CN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" altLang="zh-CN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" altLang="zh-CN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" altLang="zh-CN" dirty="0"/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C00000"/>
                    </a:solidFill>
                    <a:effectLst/>
                    <a:ea typeface="Microsoft YaHei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zh-CN" altLang="zh-CN" dirty="0">
                    <a:solidFill>
                      <a:srgbClr val="C00000"/>
                    </a:solidFill>
                  </a:rPr>
                  <a:t>为厄米算符，则</a:t>
                </a:r>
                <a:r>
                  <a:rPr lang="en-US" altLang="zh-CN" dirty="0">
                    <a:solidFill>
                      <a:srgbClr val="C00000"/>
                    </a:solidFill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zh-CN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sup>
                    </m:sSup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rgbClr val="C00000"/>
                    </a:solidFill>
                  </a:rPr>
                  <a:t>为幺正算符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" altLang="zh-CN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" altLang="zh-CN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" altLang="zh-CN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" altLang="zh-CN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" altLang="zh-CN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" altLang="zh-CN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sup>
                            </m:sSup>
                          </m:e>
                        </m:d>
                      </m:e>
                      <m:sup>
                        <m:r>
                          <a:rPr lang="" altLang="zh-CN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" altLang="zh-CN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altLang="zh-CN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" altLang="zh-CN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sup>
                    </m:sSup>
                    <m:r>
                      <a:rPr lang="" altLang="zh-CN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" altLang="zh-CN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altLang="zh-CN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" altLang="zh-CN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" altLang="zh-CN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sup>
                    </m:sSup>
                    <m:sSup>
                      <m:sSupPr>
                        <m:ctrlPr>
                          <a:rPr lang="" altLang="zh-CN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altLang="zh-CN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" altLang="zh-CN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sup>
                    </m:sSup>
                    <m:r>
                      <a:rPr lang="" altLang="zh-CN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" altLang="zh-CN" dirty="0">
                  <a:solidFill>
                    <a:srgbClr val="000000"/>
                  </a:solidFill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7030A0"/>
                    </a:solidFill>
                    <a:effectLst/>
                    <a:ea typeface="Microsoft YaHei" panose="020B0503020204020204" pitchFamily="34" charset="-122"/>
                  </a:rPr>
                  <a:t>算符的指数乘积不等于算符乘积的指数，除非二者对易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b="1" dirty="0">
                    <a:solidFill>
                      <a:srgbClr val="1E4E79"/>
                    </a:solidFill>
                    <a:effectLst/>
                    <a:ea typeface="Calibri" panose="020F0502020204030204" pitchFamily="34" charset="0"/>
                  </a:rPr>
                  <a:t>Schrödinger</a:t>
                </a:r>
                <a:r>
                  <a:rPr lang="zh-CN" altLang="zh-CN" b="1" dirty="0">
                    <a:solidFill>
                      <a:srgbClr val="1E4E79"/>
                    </a:solidFill>
                    <a:effectLst/>
                    <a:ea typeface="Microsoft YaHei" panose="020B0503020204020204" pitchFamily="34" charset="-122"/>
                  </a:rPr>
                  <a:t>方程的形式解，时间演化算符</a:t>
                </a:r>
                <a:endParaRPr lang="zh-CN" altLang="zh-CN" b="1" dirty="0">
                  <a:solidFill>
                    <a:srgbClr val="1E4E79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" altLang="zh-CN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" altLang="zh-CN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altLang="zh-CN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𝜕𝜓</m:t>
                        </m:r>
                        <m:d>
                          <m:dPr>
                            <m:ctrlPr>
                              <a:rPr lang="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" altLang="zh-CN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" altLang="zh-CN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" altLang="zh-CN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" altLang="zh-CN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" altLang="zh-CN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altLang="zh-CN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" altLang="zh-CN" dirty="0"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/>
                  <a:t>假设有时间演化算符</a:t>
                </a:r>
                <a:r>
                  <a:rPr lang="en-US" altLang="zh-CN" dirty="0">
                    <a:effectLst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zh-CN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effectLst/>
                    <a:ea typeface="Cambria Math" panose="02040503050406030204" pitchFamily="18" charset="0"/>
                  </a:rPr>
                  <a:t>, </a:t>
                </a:r>
                <a:r>
                  <a:rPr lang="zh-CN" altLang="zh-CN" dirty="0"/>
                  <a:t>使得</a:t>
                </a:r>
                <a:r>
                  <a:rPr lang="en-US" altLang="zh-CN" dirty="0"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>
                    <a:effectLst/>
                    <a:ea typeface="Cambria Math" panose="02040503050406030204" pitchFamily="18" charset="0"/>
                  </a:rPr>
                  <a:t>, </a:t>
                </a:r>
                <a:r>
                  <a:rPr lang="zh-CN" altLang="zh-CN" dirty="0"/>
                  <a:t>则有</a:t>
                </a: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altLang="zh-CN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altLang="zh-CN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  <m:d>
                            <m:dPr>
                              <m:ctrlPr>
                                <a:rPr lang="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 altLang="zh-CN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acc>
                        <m:accPr>
                          <m:chr m:val="̂"/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" altLang="zh-CN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" altLang="zh-CN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" altLang="zh-CN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" altLang="zh-CN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altLang="zh-CN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𝑖𝐻𝑡</m:t>
                              </m:r>
                            </m:num>
                            <m:den>
                              <m:r>
                                <a:rPr lang="" altLang="zh-CN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" altLang="zh-CN" dirty="0"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/>
                  <a:t>由于</a:t>
                </a:r>
                <a:r>
                  <a:rPr lang="en-US" altLang="zh-CN" dirty="0">
                    <a:effectLst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zh-CN" altLang="zh-C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p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ea typeface="Cambria Math" panose="02040503050406030204" pitchFamily="18" charset="0"/>
                  </a:rPr>
                  <a:t>, </a:t>
                </a:r>
                <a:r>
                  <a:rPr lang="zh-CN" altLang="zh-CN" dirty="0"/>
                  <a:t>所以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zh-CN" altLang="zh-CN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时间演化算符</a:t>
                </a:r>
                <a:r>
                  <a:rPr lang="en-US" altLang="zh-CN" dirty="0">
                    <a:solidFill>
                      <a:srgbClr val="C00000"/>
                    </a:solidFill>
                    <a:effectLst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type m:val="lin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𝑖𝐻𝑡</m:t>
                            </m:r>
                          </m:num>
                          <m:den>
                            <m:r>
                              <a:rPr lang="zh-CN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</m:sup>
                    </m:sSup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rgbClr val="C00000"/>
                    </a:solidFill>
                  </a:rPr>
                  <a:t>是幺正算符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797272"/>
                <a:ext cx="8229600" cy="6060728"/>
              </a:xfrm>
              <a:blipFill>
                <a:blip r:embed="rId2"/>
                <a:stretch>
                  <a:fillRect l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4122"/>
          </a:xfrm>
        </p:spPr>
        <p:txBody>
          <a:bodyPr/>
          <a:lstStyle/>
          <a:p>
            <a:r>
              <a:rPr lang="zh-CN" altLang="zh-CN" dirty="0">
                <a:effectLst/>
              </a:rPr>
              <a:t>幺正算符</a:t>
            </a:r>
            <a:r>
              <a:rPr lang="en-US" altLang="zh-CN" dirty="0">
                <a:effectLst/>
              </a:rPr>
              <a:t> (Unitary operator)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937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15157" y="868577"/>
                <a:ext cx="8229600" cy="5567733"/>
              </a:xfrm>
            </p:spPr>
            <p:txBody>
              <a:bodyPr/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b="1" dirty="0">
                    <a:solidFill>
                      <a:srgbClr val="2E75B5"/>
                    </a:solidFill>
                    <a:ea typeface="Microsoft YaHei" panose="020B0503020204020204" pitchFamily="34" charset="-122"/>
                  </a:rPr>
                  <a:t>平均值与涨落</a:t>
                </a:r>
                <a:r>
                  <a:rPr lang="en-US" altLang="zh-CN" sz="2400" b="1" dirty="0">
                    <a:solidFill>
                      <a:srgbClr val="2E75B5"/>
                    </a:solidFill>
                    <a:effectLst/>
                    <a:ea typeface="Calibri" panose="020F0502020204030204" pitchFamily="34" charset="0"/>
                  </a:rPr>
                  <a:t> (fluctuation)</a:t>
                </a:r>
                <a:endParaRPr lang="zh-CN" altLang="zh-CN" sz="2400" b="1" dirty="0">
                  <a:solidFill>
                    <a:srgbClr val="2E75B5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/>
                  <a:t>力学量的平均值是由多次测量得到的结果，趋于一个确定值。然而每次测量结果围绕平均值有一个涨落</a:t>
                </a:r>
                <a:r>
                  <a:rPr lang="en-US" altLang="zh-CN" dirty="0">
                    <a:ea typeface="Calibri" panose="020F0502020204030204" pitchFamily="34" charset="0"/>
                  </a:rPr>
                  <a:t>.</a:t>
                </a:r>
                <a:r>
                  <a:rPr lang="zh-CN" altLang="zh-CN" dirty="0">
                    <a:ea typeface="Microsoft YaHei" panose="020B0503020204020204" pitchFamily="34" charset="-122"/>
                  </a:rPr>
                  <a:t>其定义为</a:t>
                </a:r>
                <a:r>
                  <a:rPr lang="en-US" altLang="zh-CN" dirty="0">
                    <a:ea typeface="Calibri" panose="020F0502020204030204" pitchFamily="34" charset="0"/>
                  </a:rPr>
                  <a:t> </a:t>
                </a:r>
                <a:r>
                  <a:rPr lang="zh-CN" altLang="zh-CN" dirty="0">
                    <a:ea typeface="Microsoft YaHei" panose="020B0503020204020204" pitchFamily="34" charset="-122"/>
                  </a:rPr>
                  <a:t>（均方差，标准差）</a:t>
                </a:r>
                <a:endParaRPr lang="zh-CN" altLang="zh-CN" dirty="0"/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∫</m:t>
                        </m:r>
                        <m:sSup>
                          <m:sSupPr>
                            <m:ctrlPr>
                              <a:rPr lang="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a:rPr lang="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=∫</m:t>
                    </m:r>
                    <m:sSup>
                      <m:sSupPr>
                        <m:ctrlPr>
                          <a:rPr lang="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与能量对应类似，总可以找到特殊的态，使得</a:t>
                </a:r>
                <a:r>
                  <a:rPr lang="en-US" altLang="zh-CN" dirty="0"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zh-CN" altLang="zh-CN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ea typeface="Calibri" panose="020F0502020204030204" pitchFamily="34" charset="0"/>
                  </a:rPr>
                  <a:t> </a:t>
                </a:r>
                <a:r>
                  <a:rPr lang="zh-CN" altLang="zh-CN" dirty="0">
                    <a:ea typeface="Microsoft YaHei" panose="020B0503020204020204" pitchFamily="34" charset="-122"/>
                  </a:rPr>
                  <a:t>。即</a:t>
                </a:r>
                <a:r>
                  <a:rPr lang="en-US" altLang="zh-CN" dirty="0"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zh-CN" dirty="0"/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/>
                  <a:t>于是有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</m:acc>
                    <m:sSub>
                      <m:sSubPr>
                        <m:ctrlPr>
                          <a:rPr lang="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" altLang="zh-CN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C00000"/>
                    </a:solidFill>
                  </a:rPr>
                  <a:t>此即厄米算符的本征方程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0000"/>
                    </a:solidFill>
                    <a:ea typeface="Microsoft YaHei" panose="020B0503020204020204" pitchFamily="34" charset="-122"/>
                  </a:rPr>
                  <a:t>厄米算符的本征值必为实数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0000"/>
                    </a:solidFill>
                    <a:ea typeface="Microsoft YaHei" panose="020B0503020204020204" pitchFamily="34" charset="-122"/>
                  </a:rPr>
                  <a:t>厄米算符对应于不同本征值的本征函数，彼此正交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157" y="868577"/>
                <a:ext cx="8229600" cy="5567733"/>
              </a:xfrm>
              <a:blipFill>
                <a:blip r:embed="rId2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5157" y="0"/>
            <a:ext cx="8229600" cy="994122"/>
          </a:xfrm>
        </p:spPr>
        <p:txBody>
          <a:bodyPr/>
          <a:lstStyle/>
          <a:p>
            <a:r>
              <a:rPr lang="zh-CN" altLang="zh-CN" dirty="0">
                <a:effectLst/>
              </a:rPr>
              <a:t>厄米算符的本征问题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153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08275"/>
                <a:ext cx="8571390" cy="5257013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/>
                  <a:t>假设有两个厄米算符组成的算符</a:t>
                </a:r>
                <a:r>
                  <a:rPr lang="en-US" altLang="zh-CN" dirty="0"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zh-CN" altLang="zh-CN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:r>
                  <a:rPr lang="zh-CN" altLang="zh-CN" dirty="0"/>
                  <a:t>作用在量子态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𝜑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zh-CN" dirty="0">
                    <a:latin typeface="+mj-ea"/>
                    <a:ea typeface="+mj-ea"/>
                  </a:rPr>
                  <a:t>上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/>
                  <a:t>则其模必为正，即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p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p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̅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</m:e>
                      </m:acc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p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于是有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</m:acc>
                      </m:e>
                      <m:sup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zh-CN">
                        <a:latin typeface="Cambria Math" panose="02040503050406030204" pitchFamily="18" charset="0"/>
                      </a:rPr>
                      <m:t>−4</m:t>
                    </m:r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p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zh-CN" altLang="zh-CN">
                        <a:latin typeface="Cambria Math" panose="02040503050406030204" pitchFamily="18" charset="0"/>
                      </a:rPr>
                      <m:t>≤0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    </m:t>
                    </m:r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zh-CN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为厄米算符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/>
                  <a:t>即</a:t>
                </a:r>
                <a:r>
                  <a:rPr lang="en-US" altLang="zh-CN" dirty="0"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rad>
                    <m:r>
                      <a:rPr lang="zh-CN" altLang="zh-CN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</m:acc>
                      </m:e>
                    </m:d>
                  </m:oMath>
                </a14:m>
                <a:endParaRPr lang="zh-CN" altLang="zh-CN" dirty="0"/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定义新厄米算符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‘=</m:t>
                      </m:r>
                      <m:acc>
                        <m:accPr>
                          <m:chr m:val="̂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‘=</m:t>
                      </m:r>
                      <m:acc>
                        <m:accPr>
                          <m:chr m:val="̂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同样满足</a:t>
                </a:r>
                <a:r>
                  <a:rPr lang="en-US" altLang="zh-CN" dirty="0"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zh-CN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‘</m:t>
                            </m:r>
                          </m:e>
                        </m:acc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zh-CN" dirty="0"/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/>
                  <a:t>于是有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" altLang="zh-CN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acc>
                                  <m:r>
                                    <a:rPr lang="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" altLang="zh-CN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acc>
                                </m:e>
                              </m:d>
                            </m:e>
                          </m:acc>
                        </m:e>
                      </m:d>
                    </m:oMath>
                  </m:oMathPara>
                </a14:m>
                <a:endParaRPr lang="" altLang="zh-CN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C00000"/>
                    </a:solidFill>
                  </a:rPr>
                  <a:t>此即推广的</a:t>
                </a:r>
                <a:r>
                  <a:rPr lang="en-US" altLang="zh-CN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Heisenberg 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不确定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度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关系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08275"/>
                <a:ext cx="8571390" cy="5257013"/>
              </a:xfrm>
              <a:blipFill>
                <a:blip r:embed="rId2"/>
                <a:stretch>
                  <a:fillRect l="-71" t="-464" b="-2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4122"/>
          </a:xfrm>
        </p:spPr>
        <p:txBody>
          <a:bodyPr/>
          <a:lstStyle/>
          <a:p>
            <a:r>
              <a:rPr lang="zh-CN" altLang="zh-CN" dirty="0">
                <a:effectLst/>
              </a:rPr>
              <a:t>不确定</a:t>
            </a:r>
            <a:r>
              <a:rPr lang="zh-CN" altLang="en-US" dirty="0">
                <a:effectLst/>
              </a:rPr>
              <a:t>度</a:t>
            </a:r>
            <a:r>
              <a:rPr lang="zh-CN" altLang="zh-CN" dirty="0">
                <a:effectLst/>
              </a:rPr>
              <a:t>关系的严格证明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86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" altLang="zh-CN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" altLang="zh-CN">
                        <a:latin typeface="Cambria Math" panose="02040503050406030204" pitchFamily="18" charset="0"/>
                      </a:rPr>
                      <m:t>=−</m:t>
                    </m:r>
                    <m:r>
                      <a:rPr lang="" altLang="zh-CN">
                        <a:latin typeface="Cambria Math" panose="02040503050406030204" pitchFamily="18" charset="0"/>
                      </a:rPr>
                      <m:t>𝑖</m:t>
                    </m:r>
                    <m:r>
                      <a:rPr lang="" altLang="zh-CN">
                        <a:latin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altLang="zh-CN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" altLang="zh-CN">
                            <a:latin typeface="Cambria Math" panose="02040503050406030204" pitchFamily="18" charset="0"/>
                          </a:rPr>
                          <m:t>𝜕𝜑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acc>
                          </m:e>
                          <m:sup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的本征值和本征函数为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角动量的共同本征函数，球谐函数</a:t>
            </a:r>
          </a:p>
        </p:txBody>
      </p:sp>
      <p:pic>
        <p:nvPicPr>
          <p:cNvPr id="2050" name="Picture 2" descr="I @ / sine &#10;sirû &#10;sin2 0 aç2 &#10;sin9 &#10;sin20 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7" y="1392362"/>
            <a:ext cx="6978828" cy="65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— mhY71 &#10;—1,1 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0" y="3126703"/>
            <a:ext cx="4787912" cy="16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1+1 &#10;Pr (cos6) emzp 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4873070"/>
            <a:ext cx="5763272" cy="71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Y?' sinOdedp = 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293" y="5417846"/>
            <a:ext cx="3765519" cy="112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49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95375"/>
                <a:ext cx="8229600" cy="4525962"/>
              </a:xfrm>
            </p:spPr>
            <p:txBody>
              <a:bodyPr/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C00000"/>
                    </a:solidFill>
                  </a:rPr>
                  <a:t>如果两个力学量算符</a:t>
                </a:r>
                <a:r>
                  <a:rPr lang="en-US" altLang="zh-CN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 </a:t>
                </a:r>
                <a:r>
                  <a:rPr lang="zh-CN" altLang="zh-CN" dirty="0">
                    <a:solidFill>
                      <a:srgbClr val="C00000"/>
                    </a:solidFill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 </a:t>
                </a:r>
                <a:r>
                  <a:rPr lang="zh-CN" altLang="zh-CN" dirty="0">
                    <a:solidFill>
                      <a:srgbClr val="C00000"/>
                    </a:solidFill>
                    <a:ea typeface="Microsoft YaHei" panose="020B0503020204020204" pitchFamily="34" charset="-122"/>
                  </a:rPr>
                  <a:t>对易，则它们有共同本征函数</a:t>
                </a:r>
                <a:endParaRPr lang="zh-CN" altLang="zh-CN" dirty="0">
                  <a:solidFill>
                    <a:srgbClr val="C00000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2060"/>
                    </a:solidFill>
                  </a:rPr>
                  <a:t>对于简并情况同样可以证明上述结论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C00000"/>
                    </a:solidFill>
                  </a:rPr>
                  <a:t>反之，如果</a:t>
                </a:r>
                <a:r>
                  <a:rPr lang="en-US" altLang="zh-CN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 </a:t>
                </a:r>
                <a:r>
                  <a:rPr lang="zh-CN" altLang="zh-CN" dirty="0">
                    <a:solidFill>
                      <a:srgbClr val="C00000"/>
                    </a:solidFill>
                    <a:ea typeface="Microsoft YaHei" panose="020B0503020204020204" pitchFamily="34" charset="-122"/>
                  </a:rPr>
                  <a:t>和</a:t>
                </a:r>
                <a:r>
                  <a:rPr lang="en-US" altLang="zh-CN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  </a:t>
                </a:r>
                <a:r>
                  <a:rPr lang="zh-CN" altLang="zh-CN" dirty="0">
                    <a:solidFill>
                      <a:srgbClr val="C00000"/>
                    </a:solidFill>
                    <a:ea typeface="Microsoft YaHei" panose="020B0503020204020204" pitchFamily="34" charset="-122"/>
                  </a:rPr>
                  <a:t>具有完整的共同本征函数系，那么二者对易</a:t>
                </a:r>
                <a:endParaRPr lang="zh-CN" altLang="zh-CN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95375"/>
                <a:ext cx="8229600" cy="4525962"/>
              </a:xfrm>
              <a:blipFill>
                <a:blip r:embed="rId2"/>
                <a:stretch>
                  <a:fillRect l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共同本征函数的一般讨论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126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设有一组彼此独立而且互相对易的厄米算符，它们的共同本征态记为</a:t>
                </a:r>
                <a:r>
                  <a:rPr lang="en-US" altLang="zh-CN" dirty="0"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zh-CN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ea typeface="Calibri" panose="020F0502020204030204" pitchFamily="34" charset="0"/>
                  </a:rPr>
                  <a:t> </a:t>
                </a:r>
                <a:r>
                  <a:rPr lang="zh-CN" altLang="zh-CN" dirty="0">
                    <a:ea typeface="Microsoft YaHei" panose="020B0503020204020204" pitchFamily="34" charset="-122"/>
                  </a:rPr>
                  <a:t>表示一组完备的量子数．设给定一组量子数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zh-CN" dirty="0">
                    <a:ea typeface="Microsoft YaHei" panose="020B0503020204020204" pitchFamily="34" charset="-122"/>
                  </a:rPr>
                  <a:t>之后，就能够确定体系的唯一一个可能状态，则我们称这组算符构成体系的一组对易可观测量完全集.</a:t>
                </a:r>
                <a:endParaRPr lang="zh-CN" altLang="zh-CN" dirty="0"/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b="1" dirty="0">
                    <a:solidFill>
                      <a:srgbClr val="2E75B5"/>
                    </a:solidFill>
                    <a:effectLst/>
                    <a:ea typeface="Microsoft YaHei" panose="020B0503020204020204" pitchFamily="34" charset="-122"/>
                  </a:rPr>
                  <a:t>不随时间变化</a:t>
                </a:r>
                <a:r>
                  <a:rPr lang="zh-CN" altLang="zh-CN" sz="2400" b="1" dirty="0">
                    <a:solidFill>
                      <a:srgbClr val="2E75B5"/>
                    </a:solidFill>
                    <a:effectLst/>
                    <a:ea typeface="Calibri" panose="020F0502020204030204" pitchFamily="34" charset="0"/>
                  </a:rPr>
                  <a:t>——</a:t>
                </a:r>
                <a:r>
                  <a:rPr lang="zh-CN" altLang="zh-CN" sz="2400" b="1" dirty="0">
                    <a:solidFill>
                      <a:srgbClr val="2E75B5"/>
                    </a:solidFill>
                    <a:effectLst/>
                    <a:ea typeface="Microsoft YaHei" panose="020B0503020204020204" pitchFamily="34" charset="-122"/>
                  </a:rPr>
                  <a:t>对易守恒量完全集 </a:t>
                </a:r>
                <a:endParaRPr lang="zh-CN" altLang="zh-CN" sz="2400" b="1" dirty="0">
                  <a:solidFill>
                    <a:srgbClr val="2E75B5"/>
                  </a:solidFill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关于CSCO：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(1) CSCO是限于最小集合，即从集合中抽出任何一个可观测量后，就不再构成体系的CSCO. 所以要求CSCO中各观测量是函数独立的．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(2) 一个给定体系的CSCO中，可观测量的数目一般等于体系自由度的数目，但也可以大于体系自由度的数目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(3) 一个给定体系往往可以找到多个CSCO. 在处理具体问题时，应视其侧重点来进行选择，涉及体系的对称性．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/>
              </a:rPr>
              <a:t>(</a:t>
            </a:r>
            <a:r>
              <a:rPr lang="zh-CN" altLang="zh-CN" dirty="0">
                <a:effectLst/>
              </a:rPr>
              <a:t>对易</a:t>
            </a:r>
            <a:r>
              <a:rPr lang="en-US" altLang="zh-CN" dirty="0">
                <a:effectLst/>
              </a:rPr>
              <a:t>)</a:t>
            </a:r>
            <a:r>
              <a:rPr lang="zh-CN" altLang="zh-CN" dirty="0">
                <a:effectLst/>
              </a:rPr>
              <a:t>力学量完全集</a:t>
            </a:r>
            <a:r>
              <a:rPr lang="en-US" altLang="zh-CN" dirty="0">
                <a:effectLst/>
              </a:rPr>
              <a:t/>
            </a:r>
            <a:br>
              <a:rPr lang="en-US" altLang="zh-CN" dirty="0">
                <a:effectLst/>
              </a:rPr>
            </a:br>
            <a:r>
              <a:rPr lang="zh-CN" altLang="zh-CN" dirty="0">
                <a:effectLst/>
              </a:rPr>
              <a:t>（</a:t>
            </a:r>
            <a:r>
              <a:rPr lang="en-US" altLang="zh-CN" dirty="0">
                <a:effectLst/>
              </a:rPr>
              <a:t>Complete set of commuting observables</a:t>
            </a:r>
            <a:r>
              <a:rPr lang="zh-CN" altLang="zh-CN" dirty="0">
                <a:effectLst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392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52563"/>
                <a:ext cx="8429348" cy="452596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400" dirty="0"/>
                  <a:t>动量算符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zh-CN" altLang="zh-CN" sz="24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ℏ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𝛁</m:t>
                    </m:r>
                  </m:oMath>
                </a14:m>
                <a:endParaRPr lang="zh-CN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dirty="0"/>
                  <a:t>动能算符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zh-CN" altLang="zh-CN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 sz="240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zh-CN" altLang="zh-CN" sz="24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dirty="0"/>
                  <a:t>角动量算符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zh-CN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zh-CN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Hamilton</a:t>
                </a:r>
                <a:r>
                  <a:rPr lang="zh-CN" altLang="zh-CN" sz="2400" dirty="0"/>
                  <a:t>量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zh-CN" altLang="zh-CN" sz="2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zh-CN" altLang="zh-CN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zh-CN" altLang="zh-CN" sz="24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zh-CN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endParaRPr lang="zh-CN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dirty="0"/>
                  <a:t>在量子力学中，力学量用算符表示。即在某一表象中，所有力学量表示为这一表象中的某种操作。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52563"/>
                <a:ext cx="8429348" cy="4525962"/>
              </a:xfrm>
              <a:blipFill>
                <a:blip r:embed="rId2"/>
                <a:stretch>
                  <a:fillRect r="-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effectLst/>
              </a:rPr>
              <a:t>坐标空间中的Operator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28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2"/>
              </a:xfrm>
            </p:spPr>
            <p:txBody>
              <a:bodyPr/>
              <a:lstStyle/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zh-CN" sz="2400" dirty="0">
                    <a:solidFill>
                      <a:srgbClr val="C00000"/>
                    </a:solidFill>
                  </a:rPr>
                  <a:t>归一化为</a:t>
                </a:r>
                <a:r>
                  <a:rPr lang="en-US" altLang="zh-CN" sz="2400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 sz="24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sz="2400" dirty="0">
                    <a:solidFill>
                      <a:srgbClr val="C00000"/>
                    </a:solidFill>
                    <a:ea typeface="Calibri" panose="020F0502020204030204" pitchFamily="34" charset="0"/>
                  </a:rPr>
                  <a:t> </a:t>
                </a:r>
                <a:r>
                  <a:rPr lang="zh-CN" altLang="zh-CN" sz="2400" dirty="0">
                    <a:solidFill>
                      <a:srgbClr val="C00000"/>
                    </a:solidFill>
                  </a:rPr>
                  <a:t>函数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0000"/>
                    </a:solidFill>
                    <a:ea typeface="Microsoft YaHei" panose="020B0503020204020204" pitchFamily="34" charset="-122"/>
                  </a:rPr>
                  <a:t>动量本征函数的归一化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𝑖𝑝𝑥</m:t>
                              </m:r>
                            </m:num>
                            <m:den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sup>
                          </m:s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0000"/>
                    </a:solidFill>
                  </a:rPr>
                  <a:t>坐标本征函数的归一化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7030A0"/>
                    </a:solidFill>
                  </a:rPr>
                  <a:t>坐标本征</a:t>
                </a:r>
                <a:r>
                  <a:rPr lang="zh-CN" altLang="zh-CN" dirty="0">
                    <a:solidFill>
                      <a:srgbClr val="7030A0"/>
                    </a:solidFill>
                    <a:ea typeface="Microsoft YaHei" panose="020B0503020204020204" pitchFamily="34" charset="-122"/>
                  </a:rPr>
                  <a:t>方程</a:t>
                </a:r>
                <a:r>
                  <a:rPr lang="zh-CN" altLang="zh-CN" dirty="0">
                    <a:solidFill>
                      <a:srgbClr val="7030A0"/>
                    </a:solidFill>
                  </a:rPr>
                  <a:t>：</a:t>
                </a:r>
                <a:r>
                  <a:rPr lang="en-US" altLang="zh-CN" dirty="0">
                    <a:solidFill>
                      <a:srgbClr val="7030A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zh-CN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zh-CN" altLang="zh-CN" dirty="0">
                  <a:solidFill>
                    <a:srgbClr val="7030A0"/>
                  </a:solidFill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7030A0"/>
                    </a:solidFill>
                  </a:rPr>
                  <a:t>坐标本征</a:t>
                </a:r>
                <a:r>
                  <a:rPr lang="zh-CN" altLang="zh-CN" dirty="0">
                    <a:solidFill>
                      <a:srgbClr val="7030A0"/>
                    </a:solidFill>
                    <a:ea typeface="Microsoft YaHei" panose="020B0503020204020204" pitchFamily="34" charset="-122"/>
                  </a:rPr>
                  <a:t>函数</a:t>
                </a:r>
                <a:r>
                  <a:rPr lang="zh-CN" altLang="zh-CN" dirty="0">
                    <a:solidFill>
                      <a:srgbClr val="7030A0"/>
                    </a:solidFill>
                  </a:rPr>
                  <a:t>：</a:t>
                </a:r>
                <a:r>
                  <a:rPr lang="en-US" altLang="zh-CN" dirty="0">
                    <a:solidFill>
                      <a:srgbClr val="7030A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zh-CN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′−</m:t>
                        </m:r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zh-CN" dirty="0">
                  <a:solidFill>
                    <a:srgbClr val="7030A0"/>
                  </a:solidFill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′′)</m:t>
                          </m:r>
                        </m:e>
                      </m:nary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2"/>
              </a:xfrm>
              <a:blipFill>
                <a:blip r:embed="rId2"/>
                <a:stretch>
                  <a:fillRect l="-1111" t="-1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连续谱本征态的“归一化”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22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257175" y="1052513"/>
                <a:ext cx="8229600" cy="4525962"/>
              </a:xfrm>
            </p:spPr>
            <p:txBody>
              <a:bodyPr/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/>
                  <a:t>先限定上下限为</a:t>
                </a:r>
                <a:r>
                  <a:rPr lang="en-US" altLang="zh-CN" dirty="0"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±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再推广到无穷大</a:t>
                </a: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𝑖𝑝𝑥</m:t>
                              </m:r>
                            </m:num>
                            <m:den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𝑝𝐿</m:t>
                          </m:r>
                        </m:num>
                        <m:den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=0,±1,±2,…</m:t>
                      </m:r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𝑛𝑥</m:t>
                              </m:r>
                            </m:num>
                            <m:den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𝑚𝑛</m:t>
                          </m:r>
                        </m:sub>
                      </m:sSub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175" y="1052513"/>
                <a:ext cx="8229600" cy="4525962"/>
              </a:xfrm>
              <a:blipFill>
                <a:blip r:embed="rId2"/>
                <a:stretch>
                  <a:fillRect l="-7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箱归一化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811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8"/>
            <a:ext cx="5337150" cy="69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9038"/>
            <a:ext cx="7176000" cy="862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8" y="2000091"/>
            <a:ext cx="6323850" cy="638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5" y="2638491"/>
            <a:ext cx="6056046" cy="333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73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32" y="3768704"/>
            <a:ext cx="5912565" cy="246401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090"/>
            <a:ext cx="9144000" cy="12538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21" y="1491665"/>
            <a:ext cx="4960400" cy="21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32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1" y="181800"/>
            <a:ext cx="6951750" cy="100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1" y="1268760"/>
            <a:ext cx="8521501" cy="92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1" y="2183922"/>
            <a:ext cx="6592950" cy="174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44" y="4017484"/>
            <a:ext cx="8297251" cy="1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64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5" y="92549"/>
            <a:ext cx="6727500" cy="256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5" y="2839438"/>
            <a:ext cx="8386951" cy="25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40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2" y="126872"/>
            <a:ext cx="8476651" cy="209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8030" t="43602"/>
          <a:stretch/>
        </p:blipFill>
        <p:spPr>
          <a:xfrm>
            <a:off x="111732" y="3336704"/>
            <a:ext cx="5001980" cy="5673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42739" t="16948" r="924" b="55967"/>
          <a:stretch/>
        </p:blipFill>
        <p:spPr>
          <a:xfrm>
            <a:off x="5113712" y="3336704"/>
            <a:ext cx="3788363" cy="6951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284924"/>
            <a:ext cx="4485000" cy="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85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24" y="1680482"/>
            <a:ext cx="8229600" cy="209443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9" y="686360"/>
            <a:ext cx="8476651" cy="5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7123"/>
            <a:ext cx="9144000" cy="26037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788"/>
            <a:ext cx="9144000" cy="1999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219" y="4885164"/>
            <a:ext cx="4126200" cy="6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93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03901" cy="134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05" y="2113427"/>
            <a:ext cx="8028151" cy="18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77301" y="1082329"/>
                <a:ext cx="8229600" cy="5123162"/>
              </a:xfrm>
            </p:spPr>
            <p:txBody>
              <a:bodyPr/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b="1" dirty="0">
                    <a:solidFill>
                      <a:srgbClr val="2E75B5"/>
                    </a:solidFill>
                    <a:effectLst/>
                    <a:ea typeface="Microsoft YaHei" panose="020B0503020204020204" pitchFamily="34" charset="-122"/>
                  </a:rPr>
                  <a:t>算符的运算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70C0"/>
                    </a:solidFill>
                    <a:ea typeface="Microsoft YaHei" panose="020B0503020204020204" pitchFamily="34" charset="-122"/>
                  </a:rPr>
                  <a:t>算符相等</a:t>
                </a:r>
                <a:r>
                  <a:rPr lang="zh-CN" altLang="zh-CN" dirty="0">
                    <a:solidFill>
                      <a:srgbClr val="000000"/>
                    </a:solidFill>
                    <a:ea typeface="Microsoft YaHei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groupChr>
                      <m:groupChrPr>
                        <m:chr m:val="→"/>
                        <m:vertJc m:val="bot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任意</m:t>
                        </m:r>
                      </m:e>
                    </m:groupCh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zh-CN" altLang="zh-CN" dirty="0">
                  <a:solidFill>
                    <a:srgbClr val="000000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70C0"/>
                    </a:solidFill>
                  </a:rPr>
                  <a:t>算符求和</a:t>
                </a:r>
                <a:r>
                  <a:rPr lang="zh-CN" altLang="zh-CN" dirty="0">
                    <a:solidFill>
                      <a:srgbClr val="000000"/>
                    </a:solidFill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zh-CN" altLang="zh-CN" dirty="0">
                  <a:solidFill>
                    <a:srgbClr val="000000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70C0"/>
                    </a:solidFill>
                    <a:ea typeface="Microsoft YaHei" panose="020B0503020204020204" pitchFamily="34" charset="-122"/>
                  </a:rPr>
                  <a:t>算符乘积</a:t>
                </a:r>
                <a:r>
                  <a:rPr lang="zh-CN" altLang="zh-CN" dirty="0">
                    <a:solidFill>
                      <a:srgbClr val="000000"/>
                    </a:solidFill>
                    <a:ea typeface="Microsoft YaHei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d>
                      <m:d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zh-CN" altLang="zh-CN" dirty="0">
                  <a:solidFill>
                    <a:srgbClr val="000000"/>
                  </a:solidFill>
                </a:endParaRPr>
              </a:p>
              <a:p>
                <a:pPr marL="82153" indent="0">
                  <a:lnSpc>
                    <a:spcPct val="15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zh-CN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301" y="1082329"/>
                <a:ext cx="8229600" cy="5123162"/>
              </a:xfr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算符的运算规则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093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7041450" cy="116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72" y="1434492"/>
            <a:ext cx="7400250" cy="19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99"/>
            <a:ext cx="6548100" cy="135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" y="1449299"/>
            <a:ext cx="6503250" cy="25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92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84" y="182360"/>
            <a:ext cx="5920200" cy="108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4" y="1168119"/>
            <a:ext cx="6637800" cy="2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70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5" y="122099"/>
            <a:ext cx="6772350" cy="64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5" y="1268760"/>
            <a:ext cx="8880301" cy="2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29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2" y="31160"/>
            <a:ext cx="7086300" cy="247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2" y="2718738"/>
            <a:ext cx="5023200" cy="163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" y="4353938"/>
            <a:ext cx="8656051" cy="2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28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4" y="94227"/>
            <a:ext cx="7893601" cy="219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6" y="2153846"/>
            <a:ext cx="6144450" cy="219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7" y="4247065"/>
            <a:ext cx="5426850" cy="21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43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21" y="158561"/>
            <a:ext cx="6817200" cy="1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95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6"/>
            <a:ext cx="8947406" cy="15412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2975885" y="437793"/>
              <a:ext cx="180" cy="223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4805" y="435993"/>
                <a:ext cx="2340" cy="262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8" y="1979052"/>
            <a:ext cx="6941268" cy="32550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8" y="5306795"/>
            <a:ext cx="5826770" cy="5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7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1" y="230189"/>
            <a:ext cx="7810843" cy="14604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3712985" y="3336153"/>
              <a:ext cx="180" cy="18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1725" y="3334893"/>
                <a:ext cx="2700" cy="27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29" y="1775748"/>
            <a:ext cx="7574737" cy="13755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15" y="3201217"/>
            <a:ext cx="6537209" cy="11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62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8" y="238611"/>
            <a:ext cx="5721075" cy="2111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9" y="2476246"/>
            <a:ext cx="7958055" cy="7134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50" y="1996670"/>
            <a:ext cx="2931050" cy="4795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014" y="3205037"/>
            <a:ext cx="7162400" cy="15775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48" y="4917525"/>
            <a:ext cx="4613637" cy="9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" altLang="zh-CN" sz="24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" altLang="zh-CN" sz="2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 sz="24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̂"/>
                        <m:ctrlPr>
                          <a:rPr lang="" altLang="zh-CN" sz="2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 sz="24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" altLang="zh-CN" sz="240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" altLang="zh-CN" sz="2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 sz="24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  <m:acc>
                      <m:accPr>
                        <m:chr m:val="̂"/>
                        <m:ctrlPr>
                          <a:rPr lang="" altLang="zh-CN" sz="2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 sz="240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" altLang="zh-CN" sz="2400" dirty="0">
                  <a:solidFill>
                    <a:srgbClr val="7030A0"/>
                  </a:solidFill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" altLang="zh-CN" sz="2400" dirty="0">
                  <a:solidFill>
                    <a:srgbClr val="C00000"/>
                  </a:solidFill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" altLang="zh-CN" sz="2400" dirty="0">
                  <a:solidFill>
                    <a:srgbClr val="C00000"/>
                  </a:solidFill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" altLang="zh-CN" sz="2400" dirty="0">
                  <a:solidFill>
                    <a:srgbClr val="C00000"/>
                  </a:solidFill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</m:oMath>
                </a14:m>
                <a:endParaRPr lang="" altLang="zh-CN" sz="2400" dirty="0">
                  <a:solidFill>
                    <a:srgbClr val="C00000"/>
                  </a:solidFill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</m:oMath>
                </a14:m>
                <a:endParaRPr lang="" altLang="zh-CN" sz="2400" dirty="0">
                  <a:solidFill>
                    <a:srgbClr val="C00000"/>
                  </a:solidFill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r>
                      <a:rPr lang="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" altLang="zh-CN" sz="24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" altLang="zh-CN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" altLang="zh-CN" sz="24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 sz="24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</m:d>
                  </m:oMath>
                </a14:m>
                <a:endParaRPr lang="" altLang="zh-CN" sz="2400" dirty="0">
                  <a:solidFill>
                    <a:srgbClr val="C00000"/>
                  </a:solidFill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acc>
                        <m:r>
                          <a:rPr lang="zh-CN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zh-CN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zh-CN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acc>
                        <m:r>
                          <a:rPr lang="zh-CN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zh-CN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zh-CN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zh-CN" altLang="zh-CN" sz="24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acc>
                        <m:r>
                          <a:rPr lang="zh-CN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zh-CN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zh-CN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rgbClr val="C00000"/>
                    </a:solidFill>
                    <a:effectLst/>
                    <a:ea typeface="Cambria Math" panose="02040503050406030204" pitchFamily="18" charset="0"/>
                  </a:rPr>
                  <a:t>0   (</a:t>
                </a:r>
                <a:r>
                  <a:rPr lang="en-US" altLang="zh-CN" sz="2400" dirty="0">
                    <a:solidFill>
                      <a:srgbClr val="C00000"/>
                    </a:solidFill>
                    <a:effectLst/>
                    <a:ea typeface="Calibri" panose="020F0502020204030204" pitchFamily="34" charset="0"/>
                  </a:rPr>
                  <a:t>Jacobi</a:t>
                </a:r>
                <a:r>
                  <a:rPr lang="zh-CN" altLang="zh-CN" sz="2400" dirty="0">
                    <a:solidFill>
                      <a:srgbClr val="C00000"/>
                    </a:solidFill>
                    <a:effectLst/>
                    <a:ea typeface="Microsoft YaHei" panose="020B0503020204020204" pitchFamily="34" charset="-122"/>
                  </a:rPr>
                  <a:t>恒等式</a:t>
                </a:r>
                <a:r>
                  <a:rPr lang="en-US" altLang="zh-CN" sz="2400" dirty="0">
                    <a:solidFill>
                      <a:srgbClr val="C00000"/>
                    </a:solidFill>
                    <a:effectLst/>
                    <a:ea typeface="Cambria Math" panose="02040503050406030204" pitchFamily="18" charset="0"/>
                  </a:rPr>
                  <a:t>)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zh-CN" altLang="zh-CN" sz="2400" dirty="0">
                  <a:solidFill>
                    <a:srgbClr val="C00000"/>
                  </a:solidFill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dirty="0">
                    <a:highlight>
                      <a:srgbClr val="FFFF00"/>
                    </a:highlight>
                  </a:rPr>
                  <a:t>按照定义，于是有</a:t>
                </a:r>
                <a:r>
                  <a:rPr lang="en-US" altLang="zh-CN" sz="2400" dirty="0">
                    <a:effectLst/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zh-CN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endParaRPr lang="zh-CN" altLang="zh-CN" sz="2400" dirty="0"/>
              </a:p>
              <a:p>
                <a:pPr>
                  <a:buFont typeface="微软雅黑" panose="020B0503020204020204" pitchFamily="34" charset="-122"/>
                  <a:buChar char="？"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effectLst/>
              </a:rPr>
              <a:t>对易式（</a:t>
            </a:r>
            <a:r>
              <a:rPr lang="en-US" altLang="zh-CN" dirty="0">
                <a:effectLst/>
              </a:rPr>
              <a:t>commutator, </a:t>
            </a:r>
            <a:r>
              <a:rPr lang="zh-CN" altLang="zh-CN" dirty="0">
                <a:effectLst/>
              </a:rPr>
              <a:t>对易关系）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110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0" y="116878"/>
            <a:ext cx="6946825" cy="13350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0" y="1586891"/>
            <a:ext cx="5994788" cy="24321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153953"/>
            <a:ext cx="6064519" cy="5386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05" y="4718336"/>
            <a:ext cx="2244159" cy="4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87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9" y="230190"/>
            <a:ext cx="7171684" cy="479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03" y="2083019"/>
            <a:ext cx="5848872" cy="166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03" y="1041282"/>
            <a:ext cx="4948452" cy="5088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85" y="1550125"/>
            <a:ext cx="4756821" cy="5328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85" y="3839913"/>
            <a:ext cx="5612878" cy="6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8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8500971" cy="4481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36" y="850616"/>
            <a:ext cx="1560814" cy="6305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4706" b="1"/>
          <a:stretch/>
        </p:blipFill>
        <p:spPr>
          <a:xfrm>
            <a:off x="378636" y="1481138"/>
            <a:ext cx="3025155" cy="6966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36" y="2123268"/>
            <a:ext cx="4163944" cy="6850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61" y="2657709"/>
            <a:ext cx="6778884" cy="11392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35" y="3796937"/>
            <a:ext cx="2975775" cy="6966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635" y="4493623"/>
            <a:ext cx="5185444" cy="6183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153" y="5220047"/>
            <a:ext cx="3685262" cy="5885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757" y="6177292"/>
            <a:ext cx="8529043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45965"/>
            <a:ext cx="8207626" cy="10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78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2" y="210226"/>
            <a:ext cx="5885227" cy="5098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9" y="1268760"/>
            <a:ext cx="5889117" cy="11809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8" y="2693325"/>
            <a:ext cx="8861818" cy="65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32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6" y="137996"/>
            <a:ext cx="8256878" cy="12292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5" y="1481138"/>
            <a:ext cx="7729432" cy="425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15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2" y="216323"/>
            <a:ext cx="6026971" cy="10524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8" y="1637212"/>
            <a:ext cx="8237436" cy="28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55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4" y="137171"/>
            <a:ext cx="6153029" cy="11315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42" y="2502732"/>
            <a:ext cx="2367547" cy="8219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42" y="1601927"/>
            <a:ext cx="4065718" cy="6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44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6" y="131638"/>
            <a:ext cx="5176475" cy="417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8" y="1268759"/>
            <a:ext cx="8186175" cy="22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4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8" y="274638"/>
            <a:ext cx="8349282" cy="4525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50" y="2587126"/>
            <a:ext cx="6408686" cy="2524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8" y="1338138"/>
            <a:ext cx="8776002" cy="3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10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59"/>
                <a:ext cx="8229600" cy="5217765"/>
              </a:xfrm>
            </p:spPr>
            <p:txBody>
              <a:bodyPr/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b="1" dirty="0">
                    <a:solidFill>
                      <a:srgbClr val="1E4E79"/>
                    </a:solidFill>
                    <a:ea typeface="Microsoft YaHei" panose="020B0503020204020204" pitchFamily="34" charset="-122"/>
                  </a:rPr>
                  <a:t>一维谐振子的代数解法</a:t>
                </a: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" altLang="zh-CN" b="1" i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" altLang="zh-CN" b="1">
                        <a:solidFill>
                          <a:srgbClr val="2E75B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" altLang="zh-CN" b="1" i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" altLang="zh-CN" b="1" i="1">
                                <a:solidFill>
                                  <a:srgbClr val="2E75B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" altLang="zh-CN" b="1" i="1">
                                    <a:solidFill>
                                      <a:srgbClr val="2E75B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 b="1">
                                    <a:solidFill>
                                      <a:srgbClr val="2E75B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p>
                            <m:r>
                              <a:rPr lang="" altLang="zh-CN" b="1">
                                <a:solidFill>
                                  <a:srgbClr val="2E75B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" altLang="zh-CN" b="1">
                        <a:solidFill>
                          <a:srgbClr val="2E75B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" altLang="zh-CN" b="1" i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" altLang="zh-CN" b="1">
                        <a:solidFill>
                          <a:srgbClr val="2E75B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" altLang="zh-CN" b="1" i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" altLang="zh-CN" b="1" i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" altLang="zh-CN" b="1" dirty="0">
                  <a:solidFill>
                    <a:srgbClr val="2E75B5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" altLang="zh-CN" dirty="0"/>
                  <a:t>定义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±</m:t>
                        </m:r>
                      </m:sub>
                    </m:sSub>
                    <m:r>
                      <a:rPr lang="zh-CN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2ℏ</m:t>
                            </m:r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∓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𝑖</m:t>
                        </m:r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dirty="0">
                    <a:ea typeface="Microsoft YaHei" panose="020B0503020204020204" pitchFamily="34" charset="-122"/>
                  </a:rPr>
                  <a:t>，则有</a:t>
                </a:r>
                <a:endParaRPr lang="zh-CN" altLang="zh-CN" dirty="0"/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zh-CN" dirty="0"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zh-CN" dirty="0"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zh-C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zh-CN" dirty="0"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7030A0"/>
                    </a:solidFill>
                  </a:rPr>
                  <a:t>升降算符</a:t>
                </a:r>
                <a:r>
                  <a:rPr lang="en-US" altLang="zh-CN" dirty="0">
                    <a:solidFill>
                      <a:srgbClr val="7030A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7030A0"/>
                  </a:solidFill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zh-CN" altLang="zh-CN" dirty="0">
                    <a:solidFill>
                      <a:srgbClr val="7030A0"/>
                    </a:solidFill>
                  </a:rPr>
                  <a:t>升算符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7030A0"/>
                    </a:solidFill>
                  </a:rPr>
                  <a:t>，降算符</a:t>
                </a:r>
                <a:r>
                  <a:rPr lang="en-US" altLang="zh-CN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zh-CN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zh-CN" altLang="zh-CN" dirty="0">
                  <a:solidFill>
                    <a:srgbClr val="7030A0"/>
                  </a:solidFill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["/>
                          <m:endChr m:val="]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["/>
                          <m:endChr m:val="]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59"/>
                <a:ext cx="8229600" cy="5217765"/>
              </a:xfr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为什么要讨论对易关系，再论一维谐振子</a:t>
            </a:r>
          </a:p>
        </p:txBody>
      </p:sp>
    </p:spTree>
    <p:extLst>
      <p:ext uri="{BB962C8B-B14F-4D97-AF65-F5344CB8AC3E}">
        <p14:creationId xmlns:p14="http://schemas.microsoft.com/office/powerpoint/2010/main" val="3645418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817" y="2596939"/>
            <a:ext cx="5772389" cy="233596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5" y="274638"/>
            <a:ext cx="8853027" cy="857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8759"/>
            <a:ext cx="3999098" cy="7864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05" y="2480952"/>
            <a:ext cx="2915702" cy="279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24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8" y="340210"/>
            <a:ext cx="8802511" cy="269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0" y="1268760"/>
            <a:ext cx="7077485" cy="16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3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0" y="406215"/>
            <a:ext cx="8731959" cy="560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46" y="1554232"/>
            <a:ext cx="8207626" cy="367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29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99" y="1794312"/>
            <a:ext cx="8245801" cy="3565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27" y="274638"/>
            <a:ext cx="7702350" cy="9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68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8247"/>
            <a:ext cx="6986026" cy="28123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5" y="0"/>
            <a:ext cx="7176901" cy="38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86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" y="58026"/>
            <a:ext cx="6495914" cy="264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84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5" y="518271"/>
            <a:ext cx="8472432" cy="11015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5" y="2056826"/>
            <a:ext cx="7544844" cy="12001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37" y="3794839"/>
            <a:ext cx="5934280" cy="8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2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7" y="402549"/>
            <a:ext cx="8245801" cy="1944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35" y="2676385"/>
            <a:ext cx="4733700" cy="213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48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7" y="203274"/>
            <a:ext cx="7134980" cy="18832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93" y="1696504"/>
            <a:ext cx="7405951" cy="38133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668731"/>
            <a:ext cx="3065957" cy="5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0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3" y="137184"/>
            <a:ext cx="7133310" cy="2155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05373"/>
            <a:ext cx="7266548" cy="481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987039"/>
            <a:ext cx="5351417" cy="26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3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1488"/>
                <a:ext cx="8229600" cy="5535612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对于谐振子来说，能量不会小于0，于是必然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存在一个本征态（基态）有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即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zh-CN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𝐴𝑒</m:t>
                          </m:r>
                        </m:e>
                        <m:sup>
                          <m:r>
                            <a:rPr lang="zh-CN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zh-CN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CN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zh-CN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1488"/>
                <a:ext cx="8229600" cy="5535612"/>
              </a:xfrm>
              <a:blipFill>
                <a:blip r:embed="rId2"/>
                <a:stretch>
                  <a:fillRect l="-74" t="-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09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57200"/>
                <a:ext cx="8229600" cy="5549900"/>
              </a:xfrm>
            </p:spPr>
            <p:txBody>
              <a:bodyPr/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0000"/>
                    </a:solidFill>
                    <a:ea typeface="Microsoft YaHei" panose="020B0503020204020204" pitchFamily="34" charset="-122"/>
                  </a:rPr>
                  <a:t>基态</a:t>
                </a:r>
                <a:r>
                  <a:rPr lang="zh-CN" altLang="zh-CN" dirty="0">
                    <a:solidFill>
                      <a:srgbClr val="000000"/>
                    </a:solidFill>
                  </a:rPr>
                  <a:t>能量本征方程</a:t>
                </a: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sSub>
                        <m:sSubPr>
                          <m:ctrlPr>
                            <a:rPr lang="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begChr m:val="["/>
                          <m:endChr m:val="]"/>
                          <m:ctrlPr>
                            <a:rPr lang="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" altLang="zh-CN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" altLang="zh-CN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r>
                        <a:rPr lang="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" altLang="zh-CN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0000"/>
                    </a:solidFill>
                    <a:ea typeface="Microsoft YaHei" panose="020B0503020204020204" pitchFamily="34" charset="-122"/>
                  </a:rPr>
                  <a:t>激发态</a:t>
                </a:r>
                <a:r>
                  <a:rPr lang="zh-CN" altLang="zh-CN" dirty="0">
                    <a:solidFill>
                      <a:srgbClr val="000000"/>
                    </a:solidFill>
                  </a:rPr>
                  <a:t>能量本征方程</a:t>
                </a: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sSub>
                        <m:sSub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 marL="0" marR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" altLang="zh-C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" altLang="zh-C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  <m:sup>
                                        <m:r>
                                          <a:rPr lang="" altLang="zh-C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sSup>
                                      <m:sSupPr>
                                        <m:ctrlPr>
                                          <a:rPr lang="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" altLang="zh-C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−ℏ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" altLang="zh-CN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" altLang="zh-C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" altLang="zh-CN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𝑑𝑥</m:t>
                                                </m:r>
                                              </m:den>
                                            </m:f>
                                            <m:r>
                                              <a:rPr lang="" altLang="zh-C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" altLang="zh-C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" altLang="zh-C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  <m:r>
                                              <a:rPr lang="" altLang="zh-C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" altLang="zh-C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" altLang="zh-C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lang="" altLang="zh-CN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" altLang="zh-C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" altLang="zh-C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" altLang="zh-C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" altLang="zh-C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" altLang="zh-C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" altLang="zh-CN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" altLang="zh-CN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57200"/>
                <a:ext cx="8229600" cy="5549900"/>
              </a:xfrm>
              <a:blipFill>
                <a:blip r:embed="rId2"/>
                <a:stretch>
                  <a:fillRect l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14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-21432" y="952500"/>
                <a:ext cx="9186863" cy="5019675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</m:oMath>
                </a14:m>
                <a:endParaRPr lang="" altLang="zh-CN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d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𝛼𝛽</m:t>
                        </m:r>
                      </m:sub>
                    </m:sSub>
                  </m:oMath>
                </a14:m>
                <a:endParaRPr lang="" altLang="zh-CN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" altLang="zh-CN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zh-CN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d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𝛼𝛽𝛾</m:t>
                        </m:r>
                      </m:sub>
                    </m:sSub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Levi</m:t>
                        </m:r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Civita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符号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𝛼𝛽𝛾</m:t>
                            </m:r>
                          </m:sub>
                        </m:sSub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123</m:t>
                                      </m:r>
                                    </m:sub>
                                  </m:sSub>
                                  <m:r>
                                    <a:rPr lang="zh-CN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231</m:t>
                                      </m:r>
                                    </m:sub>
                                  </m:sSub>
                                  <m:r>
                                    <a:rPr lang="zh-CN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312</m:t>
                                      </m:r>
                                    </m:sub>
                                  </m:sSub>
                                  <m:r>
                                    <a:rPr lang="zh-CN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正序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132</m:t>
                                      </m:r>
                                    </m:sub>
                                  </m:sSub>
                                  <m:r>
                                    <a:rPr lang="zh-CN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321</m:t>
                                      </m:r>
                                    </m:sub>
                                  </m:sSub>
                                  <m:r>
                                    <a:rPr lang="zh-CN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zh-CN" altLang="zh-CN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213</m:t>
                                      </m:r>
                                    </m:sub>
                                  </m:sSub>
                                  <m:r>
                                    <a:rPr lang="zh-CN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逆序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other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cases</m:t>
                                  </m:r>
                                  <m:r>
                                    <a:rPr lang="zh-CN" altLang="zh-CN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zh-CN" altLang="zh-CN" dirty="0">
                  <a:solidFill>
                    <a:srgbClr val="000000"/>
                  </a:solidFill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d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𝛼𝛽𝛾</m:t>
                        </m:r>
                      </m:sub>
                    </m:sSub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endParaRPr lang="" altLang="zh-CN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e>
                    </m:d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𝛼𝛽𝛾</m:t>
                        </m:r>
                      </m:sub>
                    </m:sSub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endParaRPr lang="" altLang="zh-CN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</m:acc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</m:acc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acc>
                      <m:accPr>
                        <m:chr m:val="̂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</m:acc>
                  </m:oMath>
                </a14:m>
                <a:r>
                  <a:rPr lang="en-US" altLang="zh-CN" b="1" i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 </a:t>
                </a:r>
                <a:endParaRPr lang="zh-CN" altLang="zh-CN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zh-CN" sz="2400" dirty="0">
                    <a:solidFill>
                      <a:srgbClr val="C00000"/>
                    </a:solidFill>
                  </a:rPr>
                  <a:t>算符自己叉乘自己可以不为0，原因是分量之间可能不对易</a:t>
                </a: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=2ℏ</m:t>
                    </m:r>
                    <m:sSub>
                      <m:sSubPr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b>
                    </m:sSub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" altLang="zh-CN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" altLang="zh-CN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b>
                        </m:sSub>
                      </m:e>
                    </m:d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=±ℏ</m:t>
                    </m:r>
                    <m:sSub>
                      <m:sSubPr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b>
                    </m:sSub>
                    <m:r>
                      <a:rPr lang="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" altLang="zh-CN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" altLang="zh-CN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1432" y="952500"/>
                <a:ext cx="9186863" cy="5019675"/>
              </a:xfrm>
              <a:blipFill>
                <a:blip r:embed="rId2"/>
                <a:stretch>
                  <a:fillRect l="-332" t="-364" b="-10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42887" y="0"/>
            <a:ext cx="8229600" cy="994122"/>
          </a:xfrm>
        </p:spPr>
        <p:txBody>
          <a:bodyPr/>
          <a:lstStyle/>
          <a:p>
            <a:r>
              <a:rPr lang="zh-CN" altLang="zh-CN" dirty="0">
                <a:effectLst/>
              </a:rPr>
              <a:t>常用对易关系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31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effectLst/>
              </a:rPr>
              <a:t>角动量算符</a:t>
            </a:r>
            <a:endParaRPr lang="zh-CN" altLang="en-US" dirty="0"/>
          </a:p>
        </p:txBody>
      </p:sp>
      <p:pic>
        <p:nvPicPr>
          <p:cNvPr id="19458" name="Picture 2" descr="— ypz &#10;zpz &#10;az &#10;z &#10;ypæ — 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026" y="1125886"/>
            <a:ext cx="4457701" cy="269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= rsinOcosç &#10;= arctan &#10;rsinOsinç &#10;y &#10;z = rcos6 &#10;cp = arctan &#10;= ih sinqôêH- cotOcosÇ &#10;cotesinç &#10;= ih &#10;cosç ÑO &#10;— ih &#10;sine — + &#10;sin20 aç2 &#10;sino DO 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436" y="1585913"/>
            <a:ext cx="5075604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2m ar &#10;2 nr2 &#10;2nr2 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6" y="4314825"/>
            <a:ext cx="4143739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997893"/>
      </p:ext>
    </p:extLst>
  </p:cSld>
  <p:clrMapOvr>
    <a:masterClrMapping/>
  </p:clrMapOvr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ountia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untian top" id="{379B01D1-CBBF-45AF-A54B-B40B69C98B7F}" vid="{C7FC04EE-FCF3-40E5-8787-E350F9FD009F}"/>
    </a:ext>
  </a:extLst>
</a:theme>
</file>

<file path=ppt/theme/theme2.xml><?xml version="1.0" encoding="utf-8"?>
<a:theme xmlns:a="http://schemas.openxmlformats.org/drawingml/2006/main" name="16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7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mountia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untian top" id="{379B01D1-CBBF-45AF-A54B-B40B69C98B7F}" vid="{C7FC04EE-FCF3-40E5-8787-E350F9FD009F}"/>
    </a:ext>
  </a:extLst>
</a:theme>
</file>

<file path=ppt/theme/theme5.xml><?xml version="1.0" encoding="utf-8"?>
<a:theme xmlns:a="http://schemas.openxmlformats.org/drawingml/2006/main" name="18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9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9355448E-B05E-4F86-9040-90A917D5DECA}" vid="{2502ED02-D331-4FA5-8EB0-65ABFFE9DCB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mountian top</Template>
  <TotalTime>9289</TotalTime>
  <Words>750</Words>
  <Application>Microsoft Office PowerPoint</Application>
  <PresentationFormat>全屏显示(4:3)</PresentationFormat>
  <Paragraphs>158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59</vt:i4>
      </vt:variant>
    </vt:vector>
  </HeadingPairs>
  <TitlesOfParts>
    <vt:vector size="84" baseType="lpstr">
      <vt:lpstr>新細明體</vt:lpstr>
      <vt:lpstr>黑体</vt:lpstr>
      <vt:lpstr>华文细黑</vt:lpstr>
      <vt:lpstr>宋体</vt:lpstr>
      <vt:lpstr>宋体</vt:lpstr>
      <vt:lpstr>微软雅黑</vt:lpstr>
      <vt:lpstr>微软雅黑</vt:lpstr>
      <vt:lpstr>Arial</vt:lpstr>
      <vt:lpstr>Calibri</vt:lpstr>
      <vt:lpstr>Cambria Math</vt:lpstr>
      <vt:lpstr>Garamond</vt:lpstr>
      <vt:lpstr>Impact</vt:lpstr>
      <vt:lpstr>Lucida Sans Unicode</vt:lpstr>
      <vt:lpstr>Times New Roman</vt:lpstr>
      <vt:lpstr>Verdana</vt:lpstr>
      <vt:lpstr>Wingdings</vt:lpstr>
      <vt:lpstr>Wingdings 2</vt:lpstr>
      <vt:lpstr>Wingdings 3</vt:lpstr>
      <vt:lpstr>mountian top</vt:lpstr>
      <vt:lpstr>16_Mountain Top</vt:lpstr>
      <vt:lpstr>17_Mountain Top</vt:lpstr>
      <vt:lpstr>1_mountian top</vt:lpstr>
      <vt:lpstr>18_Mountain Top</vt:lpstr>
      <vt:lpstr>19_Mountain Top</vt:lpstr>
      <vt:lpstr>主题1</vt:lpstr>
      <vt:lpstr>第4章 力学量用算符表达</vt:lpstr>
      <vt:lpstr>坐标空间中的Operator</vt:lpstr>
      <vt:lpstr>算符的运算规则</vt:lpstr>
      <vt:lpstr>对易式（commutator, 对易关系）</vt:lpstr>
      <vt:lpstr>为什么要讨论对易关系，再论一维谐振子</vt:lpstr>
      <vt:lpstr>PowerPoint 演示文稿</vt:lpstr>
      <vt:lpstr>PowerPoint 演示文稿</vt:lpstr>
      <vt:lpstr>常用对易关系</vt:lpstr>
      <vt:lpstr>角动量算符</vt:lpstr>
      <vt:lpstr>PowerPoint 演示文稿</vt:lpstr>
      <vt:lpstr>波函数的标积 (scalar product)</vt:lpstr>
      <vt:lpstr>算符的复共轭，转置，厄米共轭</vt:lpstr>
      <vt:lpstr>厄米算符</vt:lpstr>
      <vt:lpstr>幺正算符 (Unitary operator)</vt:lpstr>
      <vt:lpstr>厄米算符的本征问题</vt:lpstr>
      <vt:lpstr>不确定度关系的严格证明</vt:lpstr>
      <vt:lpstr>角动量的共同本征函数，球谐函数</vt:lpstr>
      <vt:lpstr>共同本征函数的一般讨论</vt:lpstr>
      <vt:lpstr>(对易)力学量完全集 （Complete set of commuting observables）</vt:lpstr>
      <vt:lpstr>连续谱本征态的“归一化”</vt:lpstr>
      <vt:lpstr>箱归一化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刘昊迪</dc:creator>
  <cp:lastModifiedBy>刘昊迪</cp:lastModifiedBy>
  <cp:revision>304</cp:revision>
  <dcterms:created xsi:type="dcterms:W3CDTF">2015-02-16T02:36:18Z</dcterms:created>
  <dcterms:modified xsi:type="dcterms:W3CDTF">2017-04-25T08:15:19Z</dcterms:modified>
</cp:coreProperties>
</file>